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58" r:id="rId7"/>
    <p:sldId id="271" r:id="rId8"/>
    <p:sldId id="272" r:id="rId9"/>
    <p:sldId id="274" r:id="rId10"/>
    <p:sldId id="366" r:id="rId11"/>
    <p:sldId id="278" r:id="rId12"/>
    <p:sldId id="279" r:id="rId13"/>
    <p:sldId id="280" r:id="rId14"/>
    <p:sldId id="281" r:id="rId15"/>
    <p:sldId id="352" r:id="rId16"/>
    <p:sldId id="378" r:id="rId17"/>
    <p:sldId id="370" r:id="rId18"/>
    <p:sldId id="288" r:id="rId19"/>
    <p:sldId id="367" r:id="rId20"/>
    <p:sldId id="292" r:id="rId21"/>
    <p:sldId id="293" r:id="rId22"/>
    <p:sldId id="294" r:id="rId23"/>
    <p:sldId id="295" r:id="rId24"/>
    <p:sldId id="380" r:id="rId25"/>
    <p:sldId id="353" r:id="rId26"/>
    <p:sldId id="371" r:id="rId27"/>
    <p:sldId id="372" r:id="rId28"/>
    <p:sldId id="381" r:id="rId29"/>
    <p:sldId id="302" r:id="rId30"/>
    <p:sldId id="368" r:id="rId31"/>
    <p:sldId id="306" r:id="rId32"/>
    <p:sldId id="307" r:id="rId33"/>
    <p:sldId id="349" r:id="rId34"/>
    <p:sldId id="309" r:id="rId35"/>
    <p:sldId id="310" r:id="rId36"/>
    <p:sldId id="354" r:id="rId37"/>
    <p:sldId id="358" r:id="rId38"/>
    <p:sldId id="379" r:id="rId39"/>
    <p:sldId id="382" r:id="rId40"/>
    <p:sldId id="383" r:id="rId41"/>
    <p:sldId id="317" r:id="rId42"/>
    <p:sldId id="369" r:id="rId43"/>
    <p:sldId id="321" r:id="rId44"/>
    <p:sldId id="322" r:id="rId45"/>
    <p:sldId id="350" r:id="rId46"/>
    <p:sldId id="337" r:id="rId47"/>
    <p:sldId id="338" r:id="rId48"/>
    <p:sldId id="341" r:id="rId49"/>
    <p:sldId id="342" r:id="rId50"/>
    <p:sldId id="328" r:id="rId51"/>
    <p:sldId id="329" r:id="rId52"/>
    <p:sldId id="374" r:id="rId53"/>
    <p:sldId id="375" r:id="rId54"/>
    <p:sldId id="376" r:id="rId55"/>
    <p:sldId id="373" r:id="rId56"/>
    <p:sldId id="377" r:id="rId57"/>
    <p:sldId id="330" r:id="rId58"/>
    <p:sldId id="34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sv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5.svg"/><Relationship Id="rId1" Type="http://schemas.openxmlformats.org/officeDocument/2006/relationships/image" Target="../media/image34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8.sv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sv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5.svg"/><Relationship Id="rId1" Type="http://schemas.openxmlformats.org/officeDocument/2006/relationships/image" Target="../media/image34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8.sv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 err="1"/>
            <a:t>BLEnder</a:t>
          </a:r>
          <a:endParaRPr lang="en-US" sz="1600" dirty="0"/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UNITY</a:t>
          </a:r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4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4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4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4"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038F085F-39DA-4CE0-8C78-415F09193D57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FD4EEA72-4EE7-46DA-8B92-3759DF53E57B}" type="presOf" srcId="{C06FF0F3-82CB-4322-B3C3-015C618305D8}" destId="{69FC8C3D-4D02-40D8-8106-FAE845C2D285}" srcOrd="0" destOrd="0" presId="urn:microsoft.com/office/officeart/2018/5/layout/IconLeafLabelList"/>
    <dgm:cxn modelId="{56035392-A903-4A39-A35A-601A602879FC}" type="presOf" srcId="{D698AEEE-3039-4D6C-B9AF-C0780F8B0C25}" destId="{70864128-5FD7-4144-B34A-A346056C5D07}" srcOrd="0" destOrd="0" presId="urn:microsoft.com/office/officeart/2018/5/layout/IconLeafLabelList"/>
    <dgm:cxn modelId="{296864B0-C271-416B-A8A7-4B02266DE764}" type="presOf" srcId="{3DE851A9-8CDC-40B1-8594-D9D533DBC4BE}" destId="{9317E5A7-4433-4FBE-BCE6-9BE05A960815}" srcOrd="0" destOrd="0" presId="urn:microsoft.com/office/officeart/2018/5/layout/IconLeafLabelList"/>
    <dgm:cxn modelId="{06225EB6-A904-49AE-B857-E3EE3F253556}" type="presOf" srcId="{9574F776-E7C3-4490-B341-0720368611AC}" destId="{628EA6F4-9113-4A04-A32E-4D2F1BBB21DC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FC8884C7-F053-4D71-BE2D-D91760B8ECA0}" type="presParOf" srcId="{69FC8C3D-4D02-40D8-8106-FAE845C2D285}" destId="{985EE27E-BFBB-4D8F-B1C0-2984AC2372D5}" srcOrd="0" destOrd="0" presId="urn:microsoft.com/office/officeart/2018/5/layout/IconLeafLabelList"/>
    <dgm:cxn modelId="{30AFC501-082A-444D-AE9F-9E62463074DA}" type="presParOf" srcId="{985EE27E-BFBB-4D8F-B1C0-2984AC2372D5}" destId="{B94CD887-34C4-4889-A820-B8FD713E1BD9}" srcOrd="0" destOrd="0" presId="urn:microsoft.com/office/officeart/2018/5/layout/IconLeafLabelList"/>
    <dgm:cxn modelId="{9697A57D-61D3-47D8-898D-C930CAA02E2C}" type="presParOf" srcId="{985EE27E-BFBB-4D8F-B1C0-2984AC2372D5}" destId="{E5495336-8251-4A65-ACC3-A7F4D25C4662}" srcOrd="1" destOrd="0" presId="urn:microsoft.com/office/officeart/2018/5/layout/IconLeafLabelList"/>
    <dgm:cxn modelId="{224AC25E-F1E2-49C2-8FA6-53D4FC24D896}" type="presParOf" srcId="{985EE27E-BFBB-4D8F-B1C0-2984AC2372D5}" destId="{9D23F317-DA95-4265-B66A-F47E723AD9F4}" srcOrd="2" destOrd="0" presId="urn:microsoft.com/office/officeart/2018/5/layout/IconLeafLabelList"/>
    <dgm:cxn modelId="{07E1C658-4546-48B7-9986-2263C6754F9D}" type="presParOf" srcId="{985EE27E-BFBB-4D8F-B1C0-2984AC2372D5}" destId="{2FE73E1E-4AD9-400D-8C7B-B219D41A69E9}" srcOrd="3" destOrd="0" presId="urn:microsoft.com/office/officeart/2018/5/layout/IconLeafLabelList"/>
    <dgm:cxn modelId="{30ACD0DB-575D-4666-B7BD-2FA16B5E476D}" type="presParOf" srcId="{69FC8C3D-4D02-40D8-8106-FAE845C2D285}" destId="{6526DF2E-BBAE-4691-B330-3FD0E427604B}" srcOrd="1" destOrd="0" presId="urn:microsoft.com/office/officeart/2018/5/layout/IconLeafLabelList"/>
    <dgm:cxn modelId="{16EABA7F-062E-4C6A-9BEA-A44CD540983D}" type="presParOf" srcId="{69FC8C3D-4D02-40D8-8106-FAE845C2D285}" destId="{F31F6771-C163-41BF-9625-3E7F8F4E6729}" srcOrd="2" destOrd="0" presId="urn:microsoft.com/office/officeart/2018/5/layout/IconLeafLabelList"/>
    <dgm:cxn modelId="{FE8A0FBB-98F7-4269-9BFF-66BAE3965F4F}" type="presParOf" srcId="{F31F6771-C163-41BF-9625-3E7F8F4E6729}" destId="{69AA2FEA-BEBC-4E8E-BC2A-01718C67B438}" srcOrd="0" destOrd="0" presId="urn:microsoft.com/office/officeart/2018/5/layout/IconLeafLabelList"/>
    <dgm:cxn modelId="{AB0E39D9-5446-457A-A8C4-9CFAFCB27FED}" type="presParOf" srcId="{F31F6771-C163-41BF-9625-3E7F8F4E6729}" destId="{A7D51049-2AD7-4B01-96D7-6FE6309ECEA5}" srcOrd="1" destOrd="0" presId="urn:microsoft.com/office/officeart/2018/5/layout/IconLeafLabelList"/>
    <dgm:cxn modelId="{29B7BDEB-1A3F-4D9F-B2F4-934614B7F435}" type="presParOf" srcId="{F31F6771-C163-41BF-9625-3E7F8F4E6729}" destId="{583A69DD-5FC1-4B8C-BEA8-3A4B36F79833}" srcOrd="2" destOrd="0" presId="urn:microsoft.com/office/officeart/2018/5/layout/IconLeafLabelList"/>
    <dgm:cxn modelId="{C27BBBC4-CD87-4542-B4E4-526577B3FE6C}" type="presParOf" srcId="{F31F6771-C163-41BF-9625-3E7F8F4E6729}" destId="{70864128-5FD7-4144-B34A-A346056C5D07}" srcOrd="3" destOrd="0" presId="urn:microsoft.com/office/officeart/2018/5/layout/IconLeafLabelList"/>
    <dgm:cxn modelId="{C9BD9E8E-26D5-483A-8D53-B640042E8F10}" type="presParOf" srcId="{69FC8C3D-4D02-40D8-8106-FAE845C2D285}" destId="{4CAB475C-CC87-4F65-8883-FAC8D4DB55EA}" srcOrd="3" destOrd="0" presId="urn:microsoft.com/office/officeart/2018/5/layout/IconLeafLabelList"/>
    <dgm:cxn modelId="{CA356F0D-7894-4D63-B637-AF17083E00F6}" type="presParOf" srcId="{69FC8C3D-4D02-40D8-8106-FAE845C2D285}" destId="{79DC4F1A-6DC8-4E52-9FF8-DC4C7F2BCB45}" srcOrd="4" destOrd="0" presId="urn:microsoft.com/office/officeart/2018/5/layout/IconLeafLabelList"/>
    <dgm:cxn modelId="{536551D9-4DDE-42B4-A08D-312E91CDCB22}" type="presParOf" srcId="{79DC4F1A-6DC8-4E52-9FF8-DC4C7F2BCB45}" destId="{69D266B8-C2D6-457C-AA51-1889A889025F}" srcOrd="0" destOrd="0" presId="urn:microsoft.com/office/officeart/2018/5/layout/IconLeafLabelList"/>
    <dgm:cxn modelId="{3303481C-8C4E-454B-B810-F3B072D96717}" type="presParOf" srcId="{79DC4F1A-6DC8-4E52-9FF8-DC4C7F2BCB45}" destId="{5EE456FD-782C-4D20-820E-B82A65A8C1AC}" srcOrd="1" destOrd="0" presId="urn:microsoft.com/office/officeart/2018/5/layout/IconLeafLabelList"/>
    <dgm:cxn modelId="{5BC4EE9C-4D25-412E-B00B-20E53EBE33FF}" type="presParOf" srcId="{79DC4F1A-6DC8-4E52-9FF8-DC4C7F2BCB45}" destId="{4BE5E570-C087-46B5-8C4B-29ECB08400FC}" srcOrd="2" destOrd="0" presId="urn:microsoft.com/office/officeart/2018/5/layout/IconLeafLabelList"/>
    <dgm:cxn modelId="{FE8A904C-F252-4F0D-B9D3-6C15BFAA0DD2}" type="presParOf" srcId="{79DC4F1A-6DC8-4E52-9FF8-DC4C7F2BCB45}" destId="{9317E5A7-4433-4FBE-BCE6-9BE05A960815}" srcOrd="3" destOrd="0" presId="urn:microsoft.com/office/officeart/2018/5/layout/IconLeafLabelList"/>
    <dgm:cxn modelId="{86B04185-FD9C-4374-8DC7-295B221C5EC4}" type="presParOf" srcId="{69FC8C3D-4D02-40D8-8106-FAE845C2D285}" destId="{0AFD7F5C-CC7A-4CEB-A92E-CE87DB7E7CAA}" srcOrd="5" destOrd="0" presId="urn:microsoft.com/office/officeart/2018/5/layout/IconLeafLabelList"/>
    <dgm:cxn modelId="{1C913A5C-D3F0-450B-B474-3EB461889B0E}" type="presParOf" srcId="{69FC8C3D-4D02-40D8-8106-FAE845C2D285}" destId="{9EF23630-5D43-458D-B76B-8F044C51E82D}" srcOrd="6" destOrd="0" presId="urn:microsoft.com/office/officeart/2018/5/layout/IconLeafLabelList"/>
    <dgm:cxn modelId="{09B8BFDD-0C23-49B8-BD90-CB2325FBBAED}" type="presParOf" srcId="{9EF23630-5D43-458D-B76B-8F044C51E82D}" destId="{A869E224-802E-4566-806D-84A46B564A99}" srcOrd="0" destOrd="0" presId="urn:microsoft.com/office/officeart/2018/5/layout/IconLeafLabelList"/>
    <dgm:cxn modelId="{7CD66E53-3CB6-410C-84DF-385C1CC91E44}" type="presParOf" srcId="{9EF23630-5D43-458D-B76B-8F044C51E82D}" destId="{D63F6FAF-C82B-42BF-88E7-C24CFD262556}" srcOrd="1" destOrd="0" presId="urn:microsoft.com/office/officeart/2018/5/layout/IconLeafLabelList"/>
    <dgm:cxn modelId="{2DE1A130-224D-4CEC-89C0-E9F942365211}" type="presParOf" srcId="{9EF23630-5D43-458D-B76B-8F044C51E82D}" destId="{BF73AF68-5D81-4542-BFEF-502FEFC7E535}" srcOrd="2" destOrd="0" presId="urn:microsoft.com/office/officeart/2018/5/layout/IconLeafLabelList"/>
    <dgm:cxn modelId="{9D19F7A1-A72D-4E9C-8E31-32A91AF219E2}" type="presParOf" srcId="{9EF23630-5D43-458D-B76B-8F044C51E82D}" destId="{628EA6F4-9113-4A04-A32E-4D2F1BBB21D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Blender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UNITY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4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4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4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be with solid fill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2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Python Library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 err="1"/>
            <a:t>Reactjs</a:t>
          </a:r>
          <a:endParaRPr lang="en-US" sz="1600" dirty="0"/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600" dirty="0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 custScaleX="114758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noFill/>
      </dgm:spPr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  <a:noFill/>
      </dgm:spPr>
    </dgm:pt>
    <dgm:pt modelId="{5EE456FD-782C-4D20-820E-B82A65A8C1AC}" type="pres">
      <dgm:prSet presAssocID="{3DE851A9-8CDC-40B1-8594-D9D533DBC4BE}" presName="iconRect" presStyleLbl="node1" presStyleIdx="2" presStyleCnt="5" custScaleX="157150" custScaleY="178375" custLinFactX="-128358" custLinFactNeighborX="-200000" custLinFactNeighborY="-10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Atom with solid fill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 custLinFactX="-75181" custLinFactNeighborX="-100000" custLinFactNeighborY="-100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 custLinFactX="-105315" custLinFactNeighborX="-200000" custLinFactNeighborY="-664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 custLinFactX="-6860" custLinFactNeighborX="-100000" custLinFactNeighborY="12939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 custLinFactX="-72366" custLinFactNeighborX="-100000" custLinFactNeighborY="-3812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 custLinFactX="-100000" custLinFactNeighborX="-197687" custLinFactNeighborY="-6643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 custScaleY="58609" custLinFactX="-630" custLinFactNeighborX="-100000" custLinFactNeighborY="-28958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Python 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RASA Framework</a:t>
          </a:r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 custLinFactNeighborX="0" custLinFactNeighborY="9219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75000"/>
          </a:schemeClr>
        </a:solidFill>
      </dgm:spPr>
    </dgm:pt>
    <dgm:pt modelId="{5EE456FD-782C-4D20-820E-B82A65A8C1AC}" type="pres">
      <dgm:prSet presAssocID="{3DE851A9-8CDC-40B1-8594-D9D533DBC4BE}" presName="iconRect" presStyleLbl="node1" presStyleIdx="2" presStyleCnt="5" custLinFactNeighborX="1" custLinFactNeighborY="1009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with solid fill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/>
      <dgm:spPr>
        <a:blipFill>
          <a:blip xmlns:r="http://schemas.openxmlformats.org/officeDocument/2006/relationships" r:embed="rId8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E10A92-E61F-494E-95DB-BDB4ACC95D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72BB3-7F4D-4002-B905-055D6BE188DA}">
      <dgm:prSet/>
      <dgm:spPr/>
      <dgm:t>
        <a:bodyPr/>
        <a:lstStyle/>
        <a:p>
          <a:r>
            <a:rPr lang="en-US" dirty="0"/>
            <a:t>[9] S.Priyadharsun, S.Lakshigan, S.S Baheerathan, S.Rajasooriyar, U.U.S.K. Rajapaksha and    S.M.Buddika Harshanath, "Parade in the Virtual Dressing Room", in International Conference on Computer Science &amp; Education (ICCSE 2018), Colombo, Sri Lanka, 2018.</a:t>
          </a:r>
        </a:p>
      </dgm:t>
    </dgm:pt>
    <dgm:pt modelId="{7402DA66-D1B5-455D-B830-907087253B7F}" type="parTrans" cxnId="{C8F8E06B-03A9-4AE3-9266-4447A85A919C}">
      <dgm:prSet/>
      <dgm:spPr/>
      <dgm:t>
        <a:bodyPr/>
        <a:lstStyle/>
        <a:p>
          <a:endParaRPr lang="en-US"/>
        </a:p>
      </dgm:t>
    </dgm:pt>
    <dgm:pt modelId="{374CE47B-302B-4DA0-A2A0-692FC28D9BF5}" type="sibTrans" cxnId="{C8F8E06B-03A9-4AE3-9266-4447A85A919C}">
      <dgm:prSet/>
      <dgm:spPr/>
      <dgm:t>
        <a:bodyPr/>
        <a:lstStyle/>
        <a:p>
          <a:endParaRPr lang="en-US"/>
        </a:p>
      </dgm:t>
    </dgm:pt>
    <dgm:pt modelId="{A520620A-A910-44D4-B64A-2C307BAAC4CC}">
      <dgm:prSet/>
      <dgm:spPr/>
      <dgm:t>
        <a:bodyPr/>
        <a:lstStyle/>
        <a:p>
          <a:r>
            <a:rPr lang="en-US" dirty="0"/>
            <a:t>[10] Srinivasan K. and Vivek S., "Implementation Of Virtual Fitting Room Using Image Processing", in IEEE International Conference on Computer, Communication and Signal Processing (ICCCSP-2017), 2017.</a:t>
          </a:r>
        </a:p>
      </dgm:t>
    </dgm:pt>
    <dgm:pt modelId="{29A438E6-DCA4-4311-A1FC-A574882771FC}" type="parTrans" cxnId="{7C9D0B9A-5D5B-49AD-BB28-86809B2991D2}">
      <dgm:prSet/>
      <dgm:spPr/>
      <dgm:t>
        <a:bodyPr/>
        <a:lstStyle/>
        <a:p>
          <a:endParaRPr lang="en-US"/>
        </a:p>
      </dgm:t>
    </dgm:pt>
    <dgm:pt modelId="{9606AC62-8846-491B-99EB-82F59AF19879}" type="sibTrans" cxnId="{7C9D0B9A-5D5B-49AD-BB28-86809B2991D2}">
      <dgm:prSet/>
      <dgm:spPr/>
      <dgm:t>
        <a:bodyPr/>
        <a:lstStyle/>
        <a:p>
          <a:endParaRPr lang="en-US"/>
        </a:p>
      </dgm:t>
    </dgm:pt>
    <dgm:pt modelId="{9E834AA3-EAEF-4D2F-929E-6A7913DDB7D4}">
      <dgm:prSet/>
      <dgm:spPr/>
      <dgm:t>
        <a:bodyPr/>
        <a:lstStyle/>
        <a:p>
          <a:r>
            <a:rPr lang="en-US" dirty="0"/>
            <a:t>[11] Rong Li, </a:t>
          </a:r>
          <a:r>
            <a:rPr lang="en-US" dirty="0" err="1"/>
            <a:t>Kun</a:t>
          </a:r>
          <a:r>
            <a:rPr lang="en-US" dirty="0"/>
            <a:t> Zou, Xiang Xu, </a:t>
          </a:r>
          <a:r>
            <a:rPr lang="en-US" dirty="0" err="1"/>
            <a:t>Yueqiao</a:t>
          </a:r>
          <a:r>
            <a:rPr lang="en-US" dirty="0"/>
            <a:t> Li and Zan Li, "Research of Interactive 3D Virtual Fitting Room on Web Environment", in </a:t>
          </a:r>
          <a:r>
            <a:rPr lang="en-US" i="1" dirty="0"/>
            <a:t>2011 Fourth International Symposium on Computational Intelligence and Design</a:t>
          </a:r>
          <a:r>
            <a:rPr lang="en-US" dirty="0"/>
            <a:t>, 2011</a:t>
          </a:r>
        </a:p>
      </dgm:t>
    </dgm:pt>
    <dgm:pt modelId="{29739893-36D2-47C5-93D0-08290E6E36BE}" type="parTrans" cxnId="{F1A1ADB1-49B1-414C-B057-A6C9A6885956}">
      <dgm:prSet/>
      <dgm:spPr/>
      <dgm:t>
        <a:bodyPr/>
        <a:lstStyle/>
        <a:p>
          <a:endParaRPr lang="en-US"/>
        </a:p>
      </dgm:t>
    </dgm:pt>
    <dgm:pt modelId="{5E58843A-4DCA-45FA-8713-7E1084CDDF2D}" type="sibTrans" cxnId="{F1A1ADB1-49B1-414C-B057-A6C9A6885956}">
      <dgm:prSet/>
      <dgm:spPr/>
      <dgm:t>
        <a:bodyPr/>
        <a:lstStyle/>
        <a:p>
          <a:endParaRPr lang="en-US"/>
        </a:p>
      </dgm:t>
    </dgm:pt>
    <dgm:pt modelId="{896A673B-0135-4EA7-A417-B40EC334FA82}">
      <dgm:prSet/>
      <dgm:spPr/>
      <dgm:t>
        <a:bodyPr/>
        <a:lstStyle/>
        <a:p>
          <a:r>
            <a:rPr lang="en-US" dirty="0"/>
            <a:t>[12] A. Mia and M. </a:t>
          </a:r>
          <a:r>
            <a:rPr lang="en-US" dirty="0" err="1"/>
            <a:t>Yousu</a:t>
          </a:r>
          <a:r>
            <a:rPr lang="en-US" dirty="0"/>
            <a:t>, "Business Forecasting System using Machine Learning Approach", in </a:t>
          </a:r>
          <a:r>
            <a:rPr lang="en-US" i="1" dirty="0"/>
            <a:t>2021 2nd International Conference on </a:t>
          </a:r>
          <a:r>
            <a:rPr lang="en-US" i="1" dirty="0" err="1"/>
            <a:t>Robotics,Electrical</a:t>
          </a:r>
          <a:r>
            <a:rPr lang="en-US" i="1" dirty="0"/>
            <a:t> and Signal Processing Techniques (ICREST)</a:t>
          </a:r>
          <a:r>
            <a:rPr lang="en-US" dirty="0"/>
            <a:t>, 2021.</a:t>
          </a:r>
        </a:p>
      </dgm:t>
    </dgm:pt>
    <dgm:pt modelId="{F2B81FB0-5E81-4A0F-91FE-F1327A9941A2}" type="parTrans" cxnId="{D93E8679-FE7D-4FED-A204-D37136188C84}">
      <dgm:prSet/>
      <dgm:spPr/>
      <dgm:t>
        <a:bodyPr/>
        <a:lstStyle/>
        <a:p>
          <a:endParaRPr lang="en-US"/>
        </a:p>
      </dgm:t>
    </dgm:pt>
    <dgm:pt modelId="{4E349B86-221A-4122-8C7C-88F0D557CD07}" type="sibTrans" cxnId="{D93E8679-FE7D-4FED-A204-D37136188C84}">
      <dgm:prSet/>
      <dgm:spPr/>
      <dgm:t>
        <a:bodyPr/>
        <a:lstStyle/>
        <a:p>
          <a:endParaRPr lang="en-US"/>
        </a:p>
      </dgm:t>
    </dgm:pt>
    <dgm:pt modelId="{574CFA7F-7B39-484B-B780-9A69C5AA235E}">
      <dgm:prSet/>
      <dgm:spPr/>
      <dgm:t>
        <a:bodyPr/>
        <a:lstStyle/>
        <a:p>
          <a:r>
            <a:rPr lang="en-US" dirty="0"/>
            <a:t>[13] M. Hasan, M. </a:t>
          </a:r>
          <a:r>
            <a:rPr lang="en-US" dirty="0" err="1"/>
            <a:t>Zahar</a:t>
          </a:r>
          <a:r>
            <a:rPr lang="en-US" dirty="0"/>
            <a:t> and M. </a:t>
          </a:r>
          <a:r>
            <a:rPr lang="en-US" dirty="0" err="1"/>
            <a:t>Sykot</a:t>
          </a:r>
          <a:r>
            <a:rPr lang="en-US" dirty="0"/>
            <a:t>, "Solving Onion Market Instability by Forecasting Onion Price Using Machine Learning Approach", in </a:t>
          </a:r>
          <a:r>
            <a:rPr lang="en-US" i="1" dirty="0"/>
            <a:t>2020 International Conference on Computational Performance Evaluation (</a:t>
          </a:r>
          <a:r>
            <a:rPr lang="en-US" i="1" dirty="0" err="1"/>
            <a:t>ComPE</a:t>
          </a:r>
          <a:r>
            <a:rPr lang="en-US" i="1" dirty="0"/>
            <a:t>) North-Eastern Hill University, </a:t>
          </a:r>
          <a:r>
            <a:rPr lang="en-US" i="1" dirty="0" err="1"/>
            <a:t>Shillong</a:t>
          </a:r>
          <a:r>
            <a:rPr lang="en-US" i="1" dirty="0"/>
            <a:t>, Meghalaya, India. Jul 2-4, 2020 978-1-7281-6644-5/20/$31.00 ©2020 IEEE Solving Onion Market </a:t>
          </a:r>
          <a:r>
            <a:rPr lang="en-US" i="1" dirty="0" err="1"/>
            <a:t>Instabil</a:t>
          </a:r>
          <a:r>
            <a:rPr lang="en-US" dirty="0"/>
            <a:t>, 2020.</a:t>
          </a:r>
        </a:p>
      </dgm:t>
    </dgm:pt>
    <dgm:pt modelId="{3A189705-2931-4167-8692-7DCB9C63FAAD}" type="parTrans" cxnId="{DA4322DD-F5A6-4AFF-9419-00032E33A74A}">
      <dgm:prSet/>
      <dgm:spPr/>
      <dgm:t>
        <a:bodyPr/>
        <a:lstStyle/>
        <a:p>
          <a:endParaRPr lang="en-US"/>
        </a:p>
      </dgm:t>
    </dgm:pt>
    <dgm:pt modelId="{A402CD21-6767-4236-8212-83DAABBFE718}" type="sibTrans" cxnId="{DA4322DD-F5A6-4AFF-9419-00032E33A74A}">
      <dgm:prSet/>
      <dgm:spPr/>
      <dgm:t>
        <a:bodyPr/>
        <a:lstStyle/>
        <a:p>
          <a:endParaRPr lang="en-US"/>
        </a:p>
      </dgm:t>
    </dgm:pt>
    <dgm:pt modelId="{D646D9C3-CF2B-468C-AD1F-893A23E3E8C2}">
      <dgm:prSet/>
      <dgm:spPr/>
      <dgm:t>
        <a:bodyPr/>
        <a:lstStyle/>
        <a:p>
          <a:r>
            <a:rPr lang="en-US" dirty="0"/>
            <a:t>[14] K. </a:t>
          </a:r>
          <a:r>
            <a:rPr lang="en-US" dirty="0" err="1"/>
            <a:t>Deepik</a:t>
          </a:r>
          <a:r>
            <a:rPr lang="en-US" dirty="0"/>
            <a:t>, V. </a:t>
          </a:r>
          <a:r>
            <a:rPr lang="en-US" dirty="0" err="1"/>
            <a:t>Tilekya</a:t>
          </a:r>
          <a:r>
            <a:rPr lang="en-US" dirty="0"/>
            <a:t> and J. Mamatha, "Jollity Chatbot- A contextual AI Assistant", in </a:t>
          </a:r>
          <a:r>
            <a:rPr lang="en-US" i="1" dirty="0"/>
            <a:t>Proceedings of the Third International Conference on Smart Systems and Inventive Technology (ICSSIT 2020) IEEE Xplore Part Number: CFP20P17-ART; ISBN: 978-1-7281-5821-1</a:t>
          </a:r>
          <a:r>
            <a:rPr lang="en-US" dirty="0"/>
            <a:t>, 2020.</a:t>
          </a:r>
        </a:p>
      </dgm:t>
    </dgm:pt>
    <dgm:pt modelId="{5AAC7AB7-2EE6-413D-B6E2-7234D2861B61}" type="parTrans" cxnId="{652EFBE0-8726-41FA-89FC-7DB8B113B491}">
      <dgm:prSet/>
      <dgm:spPr/>
      <dgm:t>
        <a:bodyPr/>
        <a:lstStyle/>
        <a:p>
          <a:endParaRPr lang="en-US"/>
        </a:p>
      </dgm:t>
    </dgm:pt>
    <dgm:pt modelId="{8A9AB3F2-69C2-48C0-A3CF-ED06DEE9009A}" type="sibTrans" cxnId="{652EFBE0-8726-41FA-89FC-7DB8B113B491}">
      <dgm:prSet/>
      <dgm:spPr/>
      <dgm:t>
        <a:bodyPr/>
        <a:lstStyle/>
        <a:p>
          <a:endParaRPr lang="en-US"/>
        </a:p>
      </dgm:t>
    </dgm:pt>
    <dgm:pt modelId="{02F28A6E-3891-4848-8E6A-C7FBAD3C4ABF}">
      <dgm:prSet/>
      <dgm:spPr/>
      <dgm:t>
        <a:bodyPr/>
        <a:lstStyle/>
        <a:p>
          <a:r>
            <a:rPr lang="en-US" dirty="0"/>
            <a:t>[15] H. </a:t>
          </a:r>
          <a:r>
            <a:rPr lang="en-US" dirty="0" err="1"/>
            <a:t>Santoso</a:t>
          </a:r>
          <a:r>
            <a:rPr lang="en-US" dirty="0"/>
            <a:t>, G. Saraswat and M. </a:t>
          </a:r>
          <a:r>
            <a:rPr lang="en-US" dirty="0" err="1"/>
            <a:t>Rohman</a:t>
          </a:r>
          <a:r>
            <a:rPr lang="en-US" dirty="0"/>
            <a:t>, "</a:t>
          </a:r>
          <a:r>
            <a:rPr lang="en-US" dirty="0" err="1"/>
            <a:t>Dinus</a:t>
          </a:r>
          <a:r>
            <a:rPr lang="en-US" dirty="0"/>
            <a:t> Intelligent Assistance (DINA) Chatbot for University Admission Services", in </a:t>
          </a:r>
          <a:r>
            <a:rPr lang="en-US" i="1" dirty="0"/>
            <a:t>2018 International Seminar on Application for Technology of Information and Communication (</a:t>
          </a:r>
          <a:r>
            <a:rPr lang="en-US" i="1" dirty="0" err="1"/>
            <a:t>iSemantic</a:t>
          </a:r>
          <a:r>
            <a:rPr lang="en-US" i="1" dirty="0"/>
            <a:t>)</a:t>
          </a:r>
          <a:r>
            <a:rPr lang="en-US" dirty="0"/>
            <a:t>, 2018.</a:t>
          </a:r>
        </a:p>
      </dgm:t>
    </dgm:pt>
    <dgm:pt modelId="{D4E07EE3-608C-4C6D-8F78-15C666E0ED4F}" type="parTrans" cxnId="{516FEEF6-B02C-4DF4-A07C-122B8970556B}">
      <dgm:prSet/>
      <dgm:spPr/>
      <dgm:t>
        <a:bodyPr/>
        <a:lstStyle/>
        <a:p>
          <a:endParaRPr lang="en-US"/>
        </a:p>
      </dgm:t>
    </dgm:pt>
    <dgm:pt modelId="{EE8E6F7A-4EA8-4FEB-A47E-08476D0F6C05}" type="sibTrans" cxnId="{516FEEF6-B02C-4DF4-A07C-122B8970556B}">
      <dgm:prSet/>
      <dgm:spPr/>
      <dgm:t>
        <a:bodyPr/>
        <a:lstStyle/>
        <a:p>
          <a:endParaRPr lang="en-US"/>
        </a:p>
      </dgm:t>
    </dgm:pt>
    <dgm:pt modelId="{AB698FB2-2A8A-4022-883C-521AEE86429E}">
      <dgm:prSet/>
      <dgm:spPr/>
      <dgm:t>
        <a:bodyPr/>
        <a:lstStyle/>
        <a:p>
          <a:r>
            <a:rPr lang="en-US" dirty="0"/>
            <a:t>[16] Thomas N T, "An E-business Chatbot using AIML and LSA", in </a:t>
          </a:r>
          <a:r>
            <a:rPr lang="en-US" i="1" dirty="0"/>
            <a:t>2016 Intl. Conference on Advances in Computing, Communications and Informatics (ICACCI), Sept. 21-24, 2016, Jaipur, India</a:t>
          </a:r>
          <a:r>
            <a:rPr lang="en-US" dirty="0"/>
            <a:t>, 2016</a:t>
          </a:r>
        </a:p>
      </dgm:t>
    </dgm:pt>
    <dgm:pt modelId="{D31DE9C7-A344-46C7-98B3-88189DD7D8C1}" type="parTrans" cxnId="{6E4BDF72-FCB1-414F-911B-7D7A02C49A57}">
      <dgm:prSet/>
      <dgm:spPr/>
      <dgm:t>
        <a:bodyPr/>
        <a:lstStyle/>
        <a:p>
          <a:endParaRPr lang="en-US"/>
        </a:p>
      </dgm:t>
    </dgm:pt>
    <dgm:pt modelId="{B47CB0D5-C1F4-4643-9248-582C350F39FB}" type="sibTrans" cxnId="{6E4BDF72-FCB1-414F-911B-7D7A02C49A57}">
      <dgm:prSet/>
      <dgm:spPr/>
      <dgm:t>
        <a:bodyPr/>
        <a:lstStyle/>
        <a:p>
          <a:endParaRPr lang="en-US"/>
        </a:p>
      </dgm:t>
    </dgm:pt>
    <dgm:pt modelId="{189EA1C2-BDD3-46F1-BB3B-430D0ABF93AA}" type="pres">
      <dgm:prSet presAssocID="{53E10A92-E61F-494E-95DB-BDB4ACC95D11}" presName="vert0" presStyleCnt="0">
        <dgm:presLayoutVars>
          <dgm:dir/>
          <dgm:animOne val="branch"/>
          <dgm:animLvl val="lvl"/>
        </dgm:presLayoutVars>
      </dgm:prSet>
      <dgm:spPr/>
    </dgm:pt>
    <dgm:pt modelId="{84FF5FD1-80DE-4489-B573-0BB577ABDE35}" type="pres">
      <dgm:prSet presAssocID="{F1672BB3-7F4D-4002-B905-055D6BE188DA}" presName="thickLine" presStyleLbl="alignNode1" presStyleIdx="0" presStyleCnt="8"/>
      <dgm:spPr/>
    </dgm:pt>
    <dgm:pt modelId="{D2A75CDD-34BD-429C-92AA-E52AD2B78570}" type="pres">
      <dgm:prSet presAssocID="{F1672BB3-7F4D-4002-B905-055D6BE188DA}" presName="horz1" presStyleCnt="0"/>
      <dgm:spPr/>
    </dgm:pt>
    <dgm:pt modelId="{AA01631E-E1A8-4028-ABE5-4EA6AFCDFF2B}" type="pres">
      <dgm:prSet presAssocID="{F1672BB3-7F4D-4002-B905-055D6BE188DA}" presName="tx1" presStyleLbl="revTx" presStyleIdx="0" presStyleCnt="8"/>
      <dgm:spPr/>
    </dgm:pt>
    <dgm:pt modelId="{BBDD1363-F082-4FDD-A49D-2DA803852EF4}" type="pres">
      <dgm:prSet presAssocID="{F1672BB3-7F4D-4002-B905-055D6BE188DA}" presName="vert1" presStyleCnt="0"/>
      <dgm:spPr/>
    </dgm:pt>
    <dgm:pt modelId="{DA1C5B10-CBE1-4A54-913E-C88C54371072}" type="pres">
      <dgm:prSet presAssocID="{A520620A-A910-44D4-B64A-2C307BAAC4CC}" presName="thickLine" presStyleLbl="alignNode1" presStyleIdx="1" presStyleCnt="8"/>
      <dgm:spPr/>
    </dgm:pt>
    <dgm:pt modelId="{E579C319-4931-4DC0-8B02-046199788FD0}" type="pres">
      <dgm:prSet presAssocID="{A520620A-A910-44D4-B64A-2C307BAAC4CC}" presName="horz1" presStyleCnt="0"/>
      <dgm:spPr/>
    </dgm:pt>
    <dgm:pt modelId="{EBB82D69-6C79-4E08-A9AE-689B6A68D653}" type="pres">
      <dgm:prSet presAssocID="{A520620A-A910-44D4-B64A-2C307BAAC4CC}" presName="tx1" presStyleLbl="revTx" presStyleIdx="1" presStyleCnt="8"/>
      <dgm:spPr/>
    </dgm:pt>
    <dgm:pt modelId="{B1558377-F8C8-4848-8E61-BB29C0B5A2A5}" type="pres">
      <dgm:prSet presAssocID="{A520620A-A910-44D4-B64A-2C307BAAC4CC}" presName="vert1" presStyleCnt="0"/>
      <dgm:spPr/>
    </dgm:pt>
    <dgm:pt modelId="{3441E3B5-7CDF-4776-943C-A1053D61FAD0}" type="pres">
      <dgm:prSet presAssocID="{9E834AA3-EAEF-4D2F-929E-6A7913DDB7D4}" presName="thickLine" presStyleLbl="alignNode1" presStyleIdx="2" presStyleCnt="8"/>
      <dgm:spPr/>
    </dgm:pt>
    <dgm:pt modelId="{5657D9F8-313D-46FA-9435-A1D6654B3C86}" type="pres">
      <dgm:prSet presAssocID="{9E834AA3-EAEF-4D2F-929E-6A7913DDB7D4}" presName="horz1" presStyleCnt="0"/>
      <dgm:spPr/>
    </dgm:pt>
    <dgm:pt modelId="{CD8DF362-2501-45CD-891C-D53B818709D1}" type="pres">
      <dgm:prSet presAssocID="{9E834AA3-EAEF-4D2F-929E-6A7913DDB7D4}" presName="tx1" presStyleLbl="revTx" presStyleIdx="2" presStyleCnt="8"/>
      <dgm:spPr/>
    </dgm:pt>
    <dgm:pt modelId="{B4BDF090-68F7-4231-BEDE-D5D8270B8869}" type="pres">
      <dgm:prSet presAssocID="{9E834AA3-EAEF-4D2F-929E-6A7913DDB7D4}" presName="vert1" presStyleCnt="0"/>
      <dgm:spPr/>
    </dgm:pt>
    <dgm:pt modelId="{15076527-1687-432D-B17E-9213D39FB19B}" type="pres">
      <dgm:prSet presAssocID="{896A673B-0135-4EA7-A417-B40EC334FA82}" presName="thickLine" presStyleLbl="alignNode1" presStyleIdx="3" presStyleCnt="8"/>
      <dgm:spPr/>
    </dgm:pt>
    <dgm:pt modelId="{CAB2174A-966D-46E9-8F6C-D712EE57EC45}" type="pres">
      <dgm:prSet presAssocID="{896A673B-0135-4EA7-A417-B40EC334FA82}" presName="horz1" presStyleCnt="0"/>
      <dgm:spPr/>
    </dgm:pt>
    <dgm:pt modelId="{FA6083F1-6C9D-4246-B6BE-1C82C375F1E6}" type="pres">
      <dgm:prSet presAssocID="{896A673B-0135-4EA7-A417-B40EC334FA82}" presName="tx1" presStyleLbl="revTx" presStyleIdx="3" presStyleCnt="8"/>
      <dgm:spPr/>
    </dgm:pt>
    <dgm:pt modelId="{4A6173ED-8E9F-4600-BBC8-145610CDD377}" type="pres">
      <dgm:prSet presAssocID="{896A673B-0135-4EA7-A417-B40EC334FA82}" presName="vert1" presStyleCnt="0"/>
      <dgm:spPr/>
    </dgm:pt>
    <dgm:pt modelId="{38725CAC-F1DB-4126-88CB-290228C784D0}" type="pres">
      <dgm:prSet presAssocID="{574CFA7F-7B39-484B-B780-9A69C5AA235E}" presName="thickLine" presStyleLbl="alignNode1" presStyleIdx="4" presStyleCnt="8"/>
      <dgm:spPr/>
    </dgm:pt>
    <dgm:pt modelId="{957BA07A-05CF-402B-AD1B-A5ABBE3525B8}" type="pres">
      <dgm:prSet presAssocID="{574CFA7F-7B39-484B-B780-9A69C5AA235E}" presName="horz1" presStyleCnt="0"/>
      <dgm:spPr/>
    </dgm:pt>
    <dgm:pt modelId="{74C8C70F-B8FC-4B7F-8B53-EB202C42A5D8}" type="pres">
      <dgm:prSet presAssocID="{574CFA7F-7B39-484B-B780-9A69C5AA235E}" presName="tx1" presStyleLbl="revTx" presStyleIdx="4" presStyleCnt="8"/>
      <dgm:spPr/>
    </dgm:pt>
    <dgm:pt modelId="{5A305FD1-E35E-461D-90F5-34A49229F5E5}" type="pres">
      <dgm:prSet presAssocID="{574CFA7F-7B39-484B-B780-9A69C5AA235E}" presName="vert1" presStyleCnt="0"/>
      <dgm:spPr/>
    </dgm:pt>
    <dgm:pt modelId="{C2EF274A-8FBE-4046-B934-A25B11676BC7}" type="pres">
      <dgm:prSet presAssocID="{D646D9C3-CF2B-468C-AD1F-893A23E3E8C2}" presName="thickLine" presStyleLbl="alignNode1" presStyleIdx="5" presStyleCnt="8"/>
      <dgm:spPr/>
    </dgm:pt>
    <dgm:pt modelId="{55296F29-8994-428C-B734-DBF9F085D63E}" type="pres">
      <dgm:prSet presAssocID="{D646D9C3-CF2B-468C-AD1F-893A23E3E8C2}" presName="horz1" presStyleCnt="0"/>
      <dgm:spPr/>
    </dgm:pt>
    <dgm:pt modelId="{41D1F6A0-D924-4B50-BE18-8569F5E52561}" type="pres">
      <dgm:prSet presAssocID="{D646D9C3-CF2B-468C-AD1F-893A23E3E8C2}" presName="tx1" presStyleLbl="revTx" presStyleIdx="5" presStyleCnt="8"/>
      <dgm:spPr/>
    </dgm:pt>
    <dgm:pt modelId="{018DFE53-C075-4D6F-839A-7712513F4DEF}" type="pres">
      <dgm:prSet presAssocID="{D646D9C3-CF2B-468C-AD1F-893A23E3E8C2}" presName="vert1" presStyleCnt="0"/>
      <dgm:spPr/>
    </dgm:pt>
    <dgm:pt modelId="{78857E21-CC23-41CE-8099-7E469A054BFD}" type="pres">
      <dgm:prSet presAssocID="{02F28A6E-3891-4848-8E6A-C7FBAD3C4ABF}" presName="thickLine" presStyleLbl="alignNode1" presStyleIdx="6" presStyleCnt="8"/>
      <dgm:spPr/>
    </dgm:pt>
    <dgm:pt modelId="{1038A7D1-ECF3-42AC-8F18-7F129F4AAAE1}" type="pres">
      <dgm:prSet presAssocID="{02F28A6E-3891-4848-8E6A-C7FBAD3C4ABF}" presName="horz1" presStyleCnt="0"/>
      <dgm:spPr/>
    </dgm:pt>
    <dgm:pt modelId="{99EDC252-B408-45BE-B9B3-4C2E56973437}" type="pres">
      <dgm:prSet presAssocID="{02F28A6E-3891-4848-8E6A-C7FBAD3C4ABF}" presName="tx1" presStyleLbl="revTx" presStyleIdx="6" presStyleCnt="8"/>
      <dgm:spPr/>
    </dgm:pt>
    <dgm:pt modelId="{0FD1907A-0BBC-4338-B368-E9A66DF421E5}" type="pres">
      <dgm:prSet presAssocID="{02F28A6E-3891-4848-8E6A-C7FBAD3C4ABF}" presName="vert1" presStyleCnt="0"/>
      <dgm:spPr/>
    </dgm:pt>
    <dgm:pt modelId="{E400D8DA-0D83-44C9-92B2-9629C79B106C}" type="pres">
      <dgm:prSet presAssocID="{AB698FB2-2A8A-4022-883C-521AEE86429E}" presName="thickLine" presStyleLbl="alignNode1" presStyleIdx="7" presStyleCnt="8"/>
      <dgm:spPr/>
    </dgm:pt>
    <dgm:pt modelId="{C7ECE044-104F-48DA-A6B5-3679B0F7C5EF}" type="pres">
      <dgm:prSet presAssocID="{AB698FB2-2A8A-4022-883C-521AEE86429E}" presName="horz1" presStyleCnt="0"/>
      <dgm:spPr/>
    </dgm:pt>
    <dgm:pt modelId="{60825300-8C1E-4D47-8CDB-2BEFA8FB09A8}" type="pres">
      <dgm:prSet presAssocID="{AB698FB2-2A8A-4022-883C-521AEE86429E}" presName="tx1" presStyleLbl="revTx" presStyleIdx="7" presStyleCnt="8"/>
      <dgm:spPr/>
    </dgm:pt>
    <dgm:pt modelId="{33423A07-A704-4C16-AE47-DD44CC32FDF9}" type="pres">
      <dgm:prSet presAssocID="{AB698FB2-2A8A-4022-883C-521AEE86429E}" presName="vert1" presStyleCnt="0"/>
      <dgm:spPr/>
    </dgm:pt>
  </dgm:ptLst>
  <dgm:cxnLst>
    <dgm:cxn modelId="{8DF05D08-D381-4D2E-8AA5-584F28845B5C}" type="presOf" srcId="{896A673B-0135-4EA7-A417-B40EC334FA82}" destId="{FA6083F1-6C9D-4246-B6BE-1C82C375F1E6}" srcOrd="0" destOrd="0" presId="urn:microsoft.com/office/officeart/2008/layout/LinedList"/>
    <dgm:cxn modelId="{274EA322-3DC9-43BB-8122-77B44A1C554E}" type="presOf" srcId="{9E834AA3-EAEF-4D2F-929E-6A7913DDB7D4}" destId="{CD8DF362-2501-45CD-891C-D53B818709D1}" srcOrd="0" destOrd="0" presId="urn:microsoft.com/office/officeart/2008/layout/LinedList"/>
    <dgm:cxn modelId="{FC229B3E-688A-4696-A3D9-40F898BB7F75}" type="presOf" srcId="{F1672BB3-7F4D-4002-B905-055D6BE188DA}" destId="{AA01631E-E1A8-4028-ABE5-4EA6AFCDFF2B}" srcOrd="0" destOrd="0" presId="urn:microsoft.com/office/officeart/2008/layout/LinedList"/>
    <dgm:cxn modelId="{137D045B-EDA5-48E5-AA8E-66567D1C9849}" type="presOf" srcId="{A520620A-A910-44D4-B64A-2C307BAAC4CC}" destId="{EBB82D69-6C79-4E08-A9AE-689B6A68D653}" srcOrd="0" destOrd="0" presId="urn:microsoft.com/office/officeart/2008/layout/LinedList"/>
    <dgm:cxn modelId="{C8F8E06B-03A9-4AE3-9266-4447A85A919C}" srcId="{53E10A92-E61F-494E-95DB-BDB4ACC95D11}" destId="{F1672BB3-7F4D-4002-B905-055D6BE188DA}" srcOrd="0" destOrd="0" parTransId="{7402DA66-D1B5-455D-B830-907087253B7F}" sibTransId="{374CE47B-302B-4DA0-A2A0-692FC28D9BF5}"/>
    <dgm:cxn modelId="{6E4BDF72-FCB1-414F-911B-7D7A02C49A57}" srcId="{53E10A92-E61F-494E-95DB-BDB4ACC95D11}" destId="{AB698FB2-2A8A-4022-883C-521AEE86429E}" srcOrd="7" destOrd="0" parTransId="{D31DE9C7-A344-46C7-98B3-88189DD7D8C1}" sibTransId="{B47CB0D5-C1F4-4643-9248-582C350F39FB}"/>
    <dgm:cxn modelId="{D93E8679-FE7D-4FED-A204-D37136188C84}" srcId="{53E10A92-E61F-494E-95DB-BDB4ACC95D11}" destId="{896A673B-0135-4EA7-A417-B40EC334FA82}" srcOrd="3" destOrd="0" parTransId="{F2B81FB0-5E81-4A0F-91FE-F1327A9941A2}" sibTransId="{4E349B86-221A-4122-8C7C-88F0D557CD07}"/>
    <dgm:cxn modelId="{7C9D0B9A-5D5B-49AD-BB28-86809B2991D2}" srcId="{53E10A92-E61F-494E-95DB-BDB4ACC95D11}" destId="{A520620A-A910-44D4-B64A-2C307BAAC4CC}" srcOrd="1" destOrd="0" parTransId="{29A438E6-DCA4-4311-A1FC-A574882771FC}" sibTransId="{9606AC62-8846-491B-99EB-82F59AF19879}"/>
    <dgm:cxn modelId="{DB30929B-DFFD-460D-9017-68B22D4FD286}" type="presOf" srcId="{02F28A6E-3891-4848-8E6A-C7FBAD3C4ABF}" destId="{99EDC252-B408-45BE-B9B3-4C2E56973437}" srcOrd="0" destOrd="0" presId="urn:microsoft.com/office/officeart/2008/layout/LinedList"/>
    <dgm:cxn modelId="{F1A1ADB1-49B1-414C-B057-A6C9A6885956}" srcId="{53E10A92-E61F-494E-95DB-BDB4ACC95D11}" destId="{9E834AA3-EAEF-4D2F-929E-6A7913DDB7D4}" srcOrd="2" destOrd="0" parTransId="{29739893-36D2-47C5-93D0-08290E6E36BE}" sibTransId="{5E58843A-4DCA-45FA-8713-7E1084CDDF2D}"/>
    <dgm:cxn modelId="{A9907CC9-1B0E-4A89-9122-CFF600C04C79}" type="presOf" srcId="{D646D9C3-CF2B-468C-AD1F-893A23E3E8C2}" destId="{41D1F6A0-D924-4B50-BE18-8569F5E52561}" srcOrd="0" destOrd="0" presId="urn:microsoft.com/office/officeart/2008/layout/LinedList"/>
    <dgm:cxn modelId="{DA4322DD-F5A6-4AFF-9419-00032E33A74A}" srcId="{53E10A92-E61F-494E-95DB-BDB4ACC95D11}" destId="{574CFA7F-7B39-484B-B780-9A69C5AA235E}" srcOrd="4" destOrd="0" parTransId="{3A189705-2931-4167-8692-7DCB9C63FAAD}" sibTransId="{A402CD21-6767-4236-8212-83DAABBFE718}"/>
    <dgm:cxn modelId="{63750BDE-F4E6-4E2E-A17F-27B0F244BBFE}" type="presOf" srcId="{53E10A92-E61F-494E-95DB-BDB4ACC95D11}" destId="{189EA1C2-BDD3-46F1-BB3B-430D0ABF93AA}" srcOrd="0" destOrd="0" presId="urn:microsoft.com/office/officeart/2008/layout/LinedList"/>
    <dgm:cxn modelId="{652EFBE0-8726-41FA-89FC-7DB8B113B491}" srcId="{53E10A92-E61F-494E-95DB-BDB4ACC95D11}" destId="{D646D9C3-CF2B-468C-AD1F-893A23E3E8C2}" srcOrd="5" destOrd="0" parTransId="{5AAC7AB7-2EE6-413D-B6E2-7234D2861B61}" sibTransId="{8A9AB3F2-69C2-48C0-A3CF-ED06DEE9009A}"/>
    <dgm:cxn modelId="{516FEEF6-B02C-4DF4-A07C-122B8970556B}" srcId="{53E10A92-E61F-494E-95DB-BDB4ACC95D11}" destId="{02F28A6E-3891-4848-8E6A-C7FBAD3C4ABF}" srcOrd="6" destOrd="0" parTransId="{D4E07EE3-608C-4C6D-8F78-15C666E0ED4F}" sibTransId="{EE8E6F7A-4EA8-4FEB-A47E-08476D0F6C05}"/>
    <dgm:cxn modelId="{776A91FC-DFA4-47E5-8A92-54A1D813FA42}" type="presOf" srcId="{AB698FB2-2A8A-4022-883C-521AEE86429E}" destId="{60825300-8C1E-4D47-8CDB-2BEFA8FB09A8}" srcOrd="0" destOrd="0" presId="urn:microsoft.com/office/officeart/2008/layout/LinedList"/>
    <dgm:cxn modelId="{CC296EFD-EA81-47F6-9416-07A46D17EED1}" type="presOf" srcId="{574CFA7F-7B39-484B-B780-9A69C5AA235E}" destId="{74C8C70F-B8FC-4B7F-8B53-EB202C42A5D8}" srcOrd="0" destOrd="0" presId="urn:microsoft.com/office/officeart/2008/layout/LinedList"/>
    <dgm:cxn modelId="{CDC34C4F-AFC5-485F-A460-1F787E86F80C}" type="presParOf" srcId="{189EA1C2-BDD3-46F1-BB3B-430D0ABF93AA}" destId="{84FF5FD1-80DE-4489-B573-0BB577ABDE35}" srcOrd="0" destOrd="0" presId="urn:microsoft.com/office/officeart/2008/layout/LinedList"/>
    <dgm:cxn modelId="{DA1126C2-288C-47D7-A1EF-FA4824D9A72F}" type="presParOf" srcId="{189EA1C2-BDD3-46F1-BB3B-430D0ABF93AA}" destId="{D2A75CDD-34BD-429C-92AA-E52AD2B78570}" srcOrd="1" destOrd="0" presId="urn:microsoft.com/office/officeart/2008/layout/LinedList"/>
    <dgm:cxn modelId="{7C1FCF4F-85BD-4D56-9FCB-48F6ADB1F9DF}" type="presParOf" srcId="{D2A75CDD-34BD-429C-92AA-E52AD2B78570}" destId="{AA01631E-E1A8-4028-ABE5-4EA6AFCDFF2B}" srcOrd="0" destOrd="0" presId="urn:microsoft.com/office/officeart/2008/layout/LinedList"/>
    <dgm:cxn modelId="{33DF1D49-02C4-47A8-8DF3-8F01786095B9}" type="presParOf" srcId="{D2A75CDD-34BD-429C-92AA-E52AD2B78570}" destId="{BBDD1363-F082-4FDD-A49D-2DA803852EF4}" srcOrd="1" destOrd="0" presId="urn:microsoft.com/office/officeart/2008/layout/LinedList"/>
    <dgm:cxn modelId="{CCBDAB41-6476-4FCC-B70F-351196E62EEF}" type="presParOf" srcId="{189EA1C2-BDD3-46F1-BB3B-430D0ABF93AA}" destId="{DA1C5B10-CBE1-4A54-913E-C88C54371072}" srcOrd="2" destOrd="0" presId="urn:microsoft.com/office/officeart/2008/layout/LinedList"/>
    <dgm:cxn modelId="{501A0236-341B-446A-8D82-43DCA5E71E2B}" type="presParOf" srcId="{189EA1C2-BDD3-46F1-BB3B-430D0ABF93AA}" destId="{E579C319-4931-4DC0-8B02-046199788FD0}" srcOrd="3" destOrd="0" presId="urn:microsoft.com/office/officeart/2008/layout/LinedList"/>
    <dgm:cxn modelId="{F3835B16-6C61-4601-9305-E89084FD596D}" type="presParOf" srcId="{E579C319-4931-4DC0-8B02-046199788FD0}" destId="{EBB82D69-6C79-4E08-A9AE-689B6A68D653}" srcOrd="0" destOrd="0" presId="urn:microsoft.com/office/officeart/2008/layout/LinedList"/>
    <dgm:cxn modelId="{8FE149B2-E4B1-4E2A-8975-5CA1F740307D}" type="presParOf" srcId="{E579C319-4931-4DC0-8B02-046199788FD0}" destId="{B1558377-F8C8-4848-8E61-BB29C0B5A2A5}" srcOrd="1" destOrd="0" presId="urn:microsoft.com/office/officeart/2008/layout/LinedList"/>
    <dgm:cxn modelId="{90184C66-0B52-456A-8520-048B332DB1B0}" type="presParOf" srcId="{189EA1C2-BDD3-46F1-BB3B-430D0ABF93AA}" destId="{3441E3B5-7CDF-4776-943C-A1053D61FAD0}" srcOrd="4" destOrd="0" presId="urn:microsoft.com/office/officeart/2008/layout/LinedList"/>
    <dgm:cxn modelId="{A2F7A70E-C94E-43C2-9BE0-C17F52430FE4}" type="presParOf" srcId="{189EA1C2-BDD3-46F1-BB3B-430D0ABF93AA}" destId="{5657D9F8-313D-46FA-9435-A1D6654B3C86}" srcOrd="5" destOrd="0" presId="urn:microsoft.com/office/officeart/2008/layout/LinedList"/>
    <dgm:cxn modelId="{976BE7B5-5D94-4826-BC05-4CE622F38145}" type="presParOf" srcId="{5657D9F8-313D-46FA-9435-A1D6654B3C86}" destId="{CD8DF362-2501-45CD-891C-D53B818709D1}" srcOrd="0" destOrd="0" presId="urn:microsoft.com/office/officeart/2008/layout/LinedList"/>
    <dgm:cxn modelId="{57791BC8-86C6-40CE-A760-6AC1A34F99E8}" type="presParOf" srcId="{5657D9F8-313D-46FA-9435-A1D6654B3C86}" destId="{B4BDF090-68F7-4231-BEDE-D5D8270B8869}" srcOrd="1" destOrd="0" presId="urn:microsoft.com/office/officeart/2008/layout/LinedList"/>
    <dgm:cxn modelId="{A96B819F-8C02-4A64-BC0F-220368975C93}" type="presParOf" srcId="{189EA1C2-BDD3-46F1-BB3B-430D0ABF93AA}" destId="{15076527-1687-432D-B17E-9213D39FB19B}" srcOrd="6" destOrd="0" presId="urn:microsoft.com/office/officeart/2008/layout/LinedList"/>
    <dgm:cxn modelId="{B101A300-7AAE-4B69-9CC1-92AA1EFC2DD0}" type="presParOf" srcId="{189EA1C2-BDD3-46F1-BB3B-430D0ABF93AA}" destId="{CAB2174A-966D-46E9-8F6C-D712EE57EC45}" srcOrd="7" destOrd="0" presId="urn:microsoft.com/office/officeart/2008/layout/LinedList"/>
    <dgm:cxn modelId="{D7EF5A49-B8A2-4276-BFC3-42D2B7F4A43F}" type="presParOf" srcId="{CAB2174A-966D-46E9-8F6C-D712EE57EC45}" destId="{FA6083F1-6C9D-4246-B6BE-1C82C375F1E6}" srcOrd="0" destOrd="0" presId="urn:microsoft.com/office/officeart/2008/layout/LinedList"/>
    <dgm:cxn modelId="{B29AC97E-FFBA-4F2E-8526-5955FAAEA28C}" type="presParOf" srcId="{CAB2174A-966D-46E9-8F6C-D712EE57EC45}" destId="{4A6173ED-8E9F-4600-BBC8-145610CDD377}" srcOrd="1" destOrd="0" presId="urn:microsoft.com/office/officeart/2008/layout/LinedList"/>
    <dgm:cxn modelId="{458472F5-ABEB-4305-9A72-9F0B17713220}" type="presParOf" srcId="{189EA1C2-BDD3-46F1-BB3B-430D0ABF93AA}" destId="{38725CAC-F1DB-4126-88CB-290228C784D0}" srcOrd="8" destOrd="0" presId="urn:microsoft.com/office/officeart/2008/layout/LinedList"/>
    <dgm:cxn modelId="{1E9482D2-AB9D-43DD-A1F3-F66711660D1D}" type="presParOf" srcId="{189EA1C2-BDD3-46F1-BB3B-430D0ABF93AA}" destId="{957BA07A-05CF-402B-AD1B-A5ABBE3525B8}" srcOrd="9" destOrd="0" presId="urn:microsoft.com/office/officeart/2008/layout/LinedList"/>
    <dgm:cxn modelId="{9AE49025-EB8E-4239-841B-B91BBA64739F}" type="presParOf" srcId="{957BA07A-05CF-402B-AD1B-A5ABBE3525B8}" destId="{74C8C70F-B8FC-4B7F-8B53-EB202C42A5D8}" srcOrd="0" destOrd="0" presId="urn:microsoft.com/office/officeart/2008/layout/LinedList"/>
    <dgm:cxn modelId="{CCD2233C-32E5-494A-A389-89F9320B3E9C}" type="presParOf" srcId="{957BA07A-05CF-402B-AD1B-A5ABBE3525B8}" destId="{5A305FD1-E35E-461D-90F5-34A49229F5E5}" srcOrd="1" destOrd="0" presId="urn:microsoft.com/office/officeart/2008/layout/LinedList"/>
    <dgm:cxn modelId="{C47C6A4C-AFB2-4ED8-9FE3-F9C8A220F3BC}" type="presParOf" srcId="{189EA1C2-BDD3-46F1-BB3B-430D0ABF93AA}" destId="{C2EF274A-8FBE-4046-B934-A25B11676BC7}" srcOrd="10" destOrd="0" presId="urn:microsoft.com/office/officeart/2008/layout/LinedList"/>
    <dgm:cxn modelId="{2E58DE76-8DB8-41B1-BC6F-FC2FC27A8CA6}" type="presParOf" srcId="{189EA1C2-BDD3-46F1-BB3B-430D0ABF93AA}" destId="{55296F29-8994-428C-B734-DBF9F085D63E}" srcOrd="11" destOrd="0" presId="urn:microsoft.com/office/officeart/2008/layout/LinedList"/>
    <dgm:cxn modelId="{1AE0E2C2-0565-452F-828F-1473ABBDD661}" type="presParOf" srcId="{55296F29-8994-428C-B734-DBF9F085D63E}" destId="{41D1F6A0-D924-4B50-BE18-8569F5E52561}" srcOrd="0" destOrd="0" presId="urn:microsoft.com/office/officeart/2008/layout/LinedList"/>
    <dgm:cxn modelId="{757F3023-07C7-49D8-A514-E2226583ABC6}" type="presParOf" srcId="{55296F29-8994-428C-B734-DBF9F085D63E}" destId="{018DFE53-C075-4D6F-839A-7712513F4DEF}" srcOrd="1" destOrd="0" presId="urn:microsoft.com/office/officeart/2008/layout/LinedList"/>
    <dgm:cxn modelId="{F649C064-6C5B-4F22-8CD8-8BF76AEA725B}" type="presParOf" srcId="{189EA1C2-BDD3-46F1-BB3B-430D0ABF93AA}" destId="{78857E21-CC23-41CE-8099-7E469A054BFD}" srcOrd="12" destOrd="0" presId="urn:microsoft.com/office/officeart/2008/layout/LinedList"/>
    <dgm:cxn modelId="{C365A34C-1EAB-4177-B65D-7F3B4F502BBD}" type="presParOf" srcId="{189EA1C2-BDD3-46F1-BB3B-430D0ABF93AA}" destId="{1038A7D1-ECF3-42AC-8F18-7F129F4AAAE1}" srcOrd="13" destOrd="0" presId="urn:microsoft.com/office/officeart/2008/layout/LinedList"/>
    <dgm:cxn modelId="{688395BE-DC0B-425D-899B-C34F841BD96F}" type="presParOf" srcId="{1038A7D1-ECF3-42AC-8F18-7F129F4AAAE1}" destId="{99EDC252-B408-45BE-B9B3-4C2E56973437}" srcOrd="0" destOrd="0" presId="urn:microsoft.com/office/officeart/2008/layout/LinedList"/>
    <dgm:cxn modelId="{3C9CAD64-63D2-43EF-A80C-2270EC1A572E}" type="presParOf" srcId="{1038A7D1-ECF3-42AC-8F18-7F129F4AAAE1}" destId="{0FD1907A-0BBC-4338-B368-E9A66DF421E5}" srcOrd="1" destOrd="0" presId="urn:microsoft.com/office/officeart/2008/layout/LinedList"/>
    <dgm:cxn modelId="{E8A34EF1-5DFA-4B97-9145-B349668277AD}" type="presParOf" srcId="{189EA1C2-BDD3-46F1-BB3B-430D0ABF93AA}" destId="{E400D8DA-0D83-44C9-92B2-9629C79B106C}" srcOrd="14" destOrd="0" presId="urn:microsoft.com/office/officeart/2008/layout/LinedList"/>
    <dgm:cxn modelId="{F507F8A8-46B8-4EA3-893E-E58320698D6D}" type="presParOf" srcId="{189EA1C2-BDD3-46F1-BB3B-430D0ABF93AA}" destId="{C7ECE044-104F-48DA-A6B5-3679B0F7C5EF}" srcOrd="15" destOrd="0" presId="urn:microsoft.com/office/officeart/2008/layout/LinedList"/>
    <dgm:cxn modelId="{EF93F7EF-99B1-4BE6-BC54-5EED2D93A139}" type="presParOf" srcId="{C7ECE044-104F-48DA-A6B5-3679B0F7C5EF}" destId="{60825300-8C1E-4D47-8CDB-2BEFA8FB09A8}" srcOrd="0" destOrd="0" presId="urn:microsoft.com/office/officeart/2008/layout/LinedList"/>
    <dgm:cxn modelId="{38AEB7E2-63EC-418C-B827-3AEDB9362D9F}" type="presParOf" srcId="{C7ECE044-104F-48DA-A6B5-3679B0F7C5EF}" destId="{33423A07-A704-4C16-AE47-DD44CC32FD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800671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1068468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398975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 err="1"/>
            <a:t>BLEnder</a:t>
          </a:r>
          <a:endParaRPr lang="en-US" sz="1600" kern="1200" dirty="0"/>
        </a:p>
      </dsp:txBody>
      <dsp:txXfrm>
        <a:off x="398975" y="2247072"/>
        <a:ext cx="2059980" cy="720000"/>
      </dsp:txXfrm>
    </dsp:sp>
    <dsp:sp modelId="{69AA2FEA-BEBC-4E8E-BC2A-01718C67B438}">
      <dsp:nvSpPr>
        <dsp:cNvPr id="0" name=""/>
        <dsp:cNvSpPr/>
      </dsp:nvSpPr>
      <dsp:spPr>
        <a:xfrm>
          <a:off x="3221147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3488945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819451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Android Studio</a:t>
          </a:r>
        </a:p>
      </dsp:txBody>
      <dsp:txXfrm>
        <a:off x="2819451" y="2247072"/>
        <a:ext cx="2059980" cy="720000"/>
      </dsp:txXfrm>
    </dsp:sp>
    <dsp:sp modelId="{69D266B8-C2D6-457C-AA51-1889A889025F}">
      <dsp:nvSpPr>
        <dsp:cNvPr id="0" name=""/>
        <dsp:cNvSpPr/>
      </dsp:nvSpPr>
      <dsp:spPr>
        <a:xfrm>
          <a:off x="5641624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5909421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5239928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5239928" y="2247072"/>
        <a:ext cx="2059980" cy="720000"/>
      </dsp:txXfrm>
    </dsp:sp>
    <dsp:sp modelId="{A869E224-802E-4566-806D-84A46B564A99}">
      <dsp:nvSpPr>
        <dsp:cNvPr id="0" name=""/>
        <dsp:cNvSpPr/>
      </dsp:nvSpPr>
      <dsp:spPr>
        <a:xfrm>
          <a:off x="8062100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8329898" y="866885"/>
          <a:ext cx="720993" cy="720993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7660404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UNITY</a:t>
          </a:r>
        </a:p>
      </dsp:txBody>
      <dsp:txXfrm>
        <a:off x="7660404" y="2247072"/>
        <a:ext cx="205998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800671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1068468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398975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Blender</a:t>
          </a:r>
        </a:p>
      </dsp:txBody>
      <dsp:txXfrm>
        <a:off x="398975" y="2247072"/>
        <a:ext cx="2059980" cy="720000"/>
      </dsp:txXfrm>
    </dsp:sp>
    <dsp:sp modelId="{69AA2FEA-BEBC-4E8E-BC2A-01718C67B438}">
      <dsp:nvSpPr>
        <dsp:cNvPr id="0" name=""/>
        <dsp:cNvSpPr/>
      </dsp:nvSpPr>
      <dsp:spPr>
        <a:xfrm>
          <a:off x="3221147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3488945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819451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Android Studio</a:t>
          </a:r>
        </a:p>
      </dsp:txBody>
      <dsp:txXfrm>
        <a:off x="2819451" y="2247072"/>
        <a:ext cx="2059980" cy="720000"/>
      </dsp:txXfrm>
    </dsp:sp>
    <dsp:sp modelId="{69D266B8-C2D6-457C-AA51-1889A889025F}">
      <dsp:nvSpPr>
        <dsp:cNvPr id="0" name=""/>
        <dsp:cNvSpPr/>
      </dsp:nvSpPr>
      <dsp:spPr>
        <a:xfrm>
          <a:off x="5641624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5909421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5239928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5239928" y="2247072"/>
        <a:ext cx="2059980" cy="720000"/>
      </dsp:txXfrm>
    </dsp:sp>
    <dsp:sp modelId="{A869E224-802E-4566-806D-84A46B564A99}">
      <dsp:nvSpPr>
        <dsp:cNvPr id="0" name=""/>
        <dsp:cNvSpPr/>
      </dsp:nvSpPr>
      <dsp:spPr>
        <a:xfrm>
          <a:off x="8062100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8329898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7660404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UNITY</a:t>
          </a:r>
        </a:p>
      </dsp:txBody>
      <dsp:txXfrm>
        <a:off x="7660404" y="2247072"/>
        <a:ext cx="205998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956123" y="5032"/>
          <a:ext cx="810632" cy="8106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1128881" y="177790"/>
          <a:ext cx="465117" cy="4651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696986" y="1068157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Python Library</a:t>
          </a:r>
        </a:p>
      </dsp:txBody>
      <dsp:txXfrm>
        <a:off x="696986" y="1068157"/>
        <a:ext cx="1328906" cy="531562"/>
      </dsp:txXfrm>
    </dsp:sp>
    <dsp:sp modelId="{69AA2FEA-BEBC-4E8E-BC2A-01718C67B438}">
      <dsp:nvSpPr>
        <dsp:cNvPr id="0" name=""/>
        <dsp:cNvSpPr/>
      </dsp:nvSpPr>
      <dsp:spPr>
        <a:xfrm>
          <a:off x="2457771" y="5032"/>
          <a:ext cx="930266" cy="8106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690346" y="177790"/>
          <a:ext cx="465117" cy="465117"/>
        </a:xfrm>
        <a:prstGeom prst="rect">
          <a:avLst/>
        </a:prstGeom>
        <a:noFill/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258451" y="1068157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 err="1"/>
            <a:t>Reactjs</a:t>
          </a:r>
          <a:endParaRPr lang="en-US" sz="1600" kern="1200" dirty="0"/>
        </a:p>
      </dsp:txBody>
      <dsp:txXfrm>
        <a:off x="2258451" y="1068157"/>
        <a:ext cx="1328906" cy="531562"/>
      </dsp:txXfrm>
    </dsp:sp>
    <dsp:sp modelId="{69D266B8-C2D6-457C-AA51-1889A889025F}">
      <dsp:nvSpPr>
        <dsp:cNvPr id="0" name=""/>
        <dsp:cNvSpPr/>
      </dsp:nvSpPr>
      <dsp:spPr>
        <a:xfrm>
          <a:off x="4079053" y="9787"/>
          <a:ext cx="810632" cy="810632"/>
        </a:xfrm>
        <a:prstGeom prst="round2DiagRect">
          <a:avLst>
            <a:gd name="adj1" fmla="val 29727"/>
            <a:gd name="adj2" fmla="val 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2591654" y="0"/>
          <a:ext cx="730931" cy="829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3819916" y="1072912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600" kern="1200" dirty="0"/>
        </a:p>
      </dsp:txBody>
      <dsp:txXfrm>
        <a:off x="3819916" y="1072912"/>
        <a:ext cx="1328906" cy="531562"/>
      </dsp:txXfrm>
    </dsp:sp>
    <dsp:sp modelId="{A869E224-802E-4566-806D-84A46B564A99}">
      <dsp:nvSpPr>
        <dsp:cNvPr id="0" name=""/>
        <dsp:cNvSpPr/>
      </dsp:nvSpPr>
      <dsp:spPr>
        <a:xfrm>
          <a:off x="4220443" y="4222"/>
          <a:ext cx="810632" cy="8106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4393203" y="146892"/>
          <a:ext cx="465117" cy="46511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3961312" y="1073190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3961312" y="1073190"/>
        <a:ext cx="1328906" cy="531562"/>
      </dsp:txXfrm>
    </dsp:sp>
    <dsp:sp modelId="{6D3B4E9E-C931-4443-88C3-2BBABE668197}">
      <dsp:nvSpPr>
        <dsp:cNvPr id="0" name=""/>
        <dsp:cNvSpPr/>
      </dsp:nvSpPr>
      <dsp:spPr>
        <a:xfrm>
          <a:off x="5804727" y="29136"/>
          <a:ext cx="810632" cy="8106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5990147" y="201897"/>
          <a:ext cx="465117" cy="465117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5605567" y="1079242"/>
          <a:ext cx="1328906" cy="31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5605567" y="1079242"/>
        <a:ext cx="1328906" cy="311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514029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736603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180168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Python </a:t>
          </a:r>
        </a:p>
      </dsp:txBody>
      <dsp:txXfrm>
        <a:off x="180168" y="1369896"/>
        <a:ext cx="1712109" cy="684843"/>
      </dsp:txXfrm>
    </dsp:sp>
    <dsp:sp modelId="{69AA2FEA-BEBC-4E8E-BC2A-01718C67B438}">
      <dsp:nvSpPr>
        <dsp:cNvPr id="0" name=""/>
        <dsp:cNvSpPr/>
      </dsp:nvSpPr>
      <dsp:spPr>
        <a:xfrm>
          <a:off x="2525758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748332" y="222783"/>
          <a:ext cx="599238" cy="599238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191896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2191896" y="1369896"/>
        <a:ext cx="1712109" cy="684843"/>
      </dsp:txXfrm>
    </dsp:sp>
    <dsp:sp modelId="{69D266B8-C2D6-457C-AA51-1889A889025F}">
      <dsp:nvSpPr>
        <dsp:cNvPr id="0" name=""/>
        <dsp:cNvSpPr/>
      </dsp:nvSpPr>
      <dsp:spPr>
        <a:xfrm>
          <a:off x="4537486" y="96491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4760066" y="283270"/>
          <a:ext cx="599238" cy="5992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4203625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RASA Framework</a:t>
          </a:r>
        </a:p>
      </dsp:txBody>
      <dsp:txXfrm>
        <a:off x="4203625" y="1369896"/>
        <a:ext cx="1712109" cy="684843"/>
      </dsp:txXfrm>
    </dsp:sp>
    <dsp:sp modelId="{A869E224-802E-4566-806D-84A46B564A99}">
      <dsp:nvSpPr>
        <dsp:cNvPr id="0" name=""/>
        <dsp:cNvSpPr/>
      </dsp:nvSpPr>
      <dsp:spPr>
        <a:xfrm>
          <a:off x="6549215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6771789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6215353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6215353" y="1369896"/>
        <a:ext cx="1712109" cy="684843"/>
      </dsp:txXfrm>
    </dsp:sp>
    <dsp:sp modelId="{6D3B4E9E-C931-4443-88C3-2BBABE668197}">
      <dsp:nvSpPr>
        <dsp:cNvPr id="0" name=""/>
        <dsp:cNvSpPr/>
      </dsp:nvSpPr>
      <dsp:spPr>
        <a:xfrm>
          <a:off x="8560943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8783517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8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8227082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8227082" y="1369896"/>
        <a:ext cx="1712109" cy="684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F5FD1-80DE-4489-B573-0BB577ABDE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1631E-E1A8-4028-ABE5-4EA6AFCDFF2B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[9] S.Priyadharsun, S.Lakshigan, S.S Baheerathan, S.Rajasooriyar, U.U.S.K. Rajapaksha and    S.M.Buddika Harshanath, "Parade in the Virtual Dressing Room", in International Conference on Computer Science &amp; Education (ICCSE 2018), Colombo, Sri Lanka, 2018.</a:t>
          </a:r>
        </a:p>
      </dsp:txBody>
      <dsp:txXfrm>
        <a:off x="0" y="0"/>
        <a:ext cx="10515600" cy="543917"/>
      </dsp:txXfrm>
    </dsp:sp>
    <dsp:sp modelId="{DA1C5B10-CBE1-4A54-913E-C88C54371072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82D69-6C79-4E08-A9AE-689B6A68D653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[10] Srinivasan K. and Vivek S., "Implementation Of Virtual Fitting Room Using Image Processing", in IEEE International Conference on Computer, Communication and Signal Processing (ICCCSP-2017), 2017.</a:t>
          </a:r>
        </a:p>
      </dsp:txBody>
      <dsp:txXfrm>
        <a:off x="0" y="543917"/>
        <a:ext cx="10515600" cy="543917"/>
      </dsp:txXfrm>
    </dsp:sp>
    <dsp:sp modelId="{3441E3B5-7CDF-4776-943C-A1053D61FAD0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DF362-2501-45CD-891C-D53B818709D1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[11] Rong Li, </a:t>
          </a:r>
          <a:r>
            <a:rPr lang="en-US" sz="1000" kern="1200" dirty="0" err="1"/>
            <a:t>Kun</a:t>
          </a:r>
          <a:r>
            <a:rPr lang="en-US" sz="1000" kern="1200" dirty="0"/>
            <a:t> Zou, Xiang Xu, </a:t>
          </a:r>
          <a:r>
            <a:rPr lang="en-US" sz="1000" kern="1200" dirty="0" err="1"/>
            <a:t>Yueqiao</a:t>
          </a:r>
          <a:r>
            <a:rPr lang="en-US" sz="1000" kern="1200" dirty="0"/>
            <a:t> Li and Zan Li, "Research of Interactive 3D Virtual Fitting Room on Web Environment", in </a:t>
          </a:r>
          <a:r>
            <a:rPr lang="en-US" sz="1000" i="1" kern="1200" dirty="0"/>
            <a:t>2011 Fourth International Symposium on Computational Intelligence and Design</a:t>
          </a:r>
          <a:r>
            <a:rPr lang="en-US" sz="1000" kern="1200" dirty="0"/>
            <a:t>, 2011</a:t>
          </a:r>
        </a:p>
      </dsp:txBody>
      <dsp:txXfrm>
        <a:off x="0" y="1087834"/>
        <a:ext cx="10515600" cy="543917"/>
      </dsp:txXfrm>
    </dsp:sp>
    <dsp:sp modelId="{15076527-1687-432D-B17E-9213D39FB19B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083F1-6C9D-4246-B6BE-1C82C375F1E6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[12] A. Mia and M. </a:t>
          </a:r>
          <a:r>
            <a:rPr lang="en-US" sz="1000" kern="1200" dirty="0" err="1"/>
            <a:t>Yousu</a:t>
          </a:r>
          <a:r>
            <a:rPr lang="en-US" sz="1000" kern="1200" dirty="0"/>
            <a:t>, "Business Forecasting System using Machine Learning Approach", in </a:t>
          </a:r>
          <a:r>
            <a:rPr lang="en-US" sz="1000" i="1" kern="1200" dirty="0"/>
            <a:t>2021 2nd International Conference on </a:t>
          </a:r>
          <a:r>
            <a:rPr lang="en-US" sz="1000" i="1" kern="1200" dirty="0" err="1"/>
            <a:t>Robotics,Electrical</a:t>
          </a:r>
          <a:r>
            <a:rPr lang="en-US" sz="1000" i="1" kern="1200" dirty="0"/>
            <a:t> and Signal Processing Techniques (ICREST)</a:t>
          </a:r>
          <a:r>
            <a:rPr lang="en-US" sz="1000" kern="1200" dirty="0"/>
            <a:t>, 2021.</a:t>
          </a:r>
        </a:p>
      </dsp:txBody>
      <dsp:txXfrm>
        <a:off x="0" y="1631751"/>
        <a:ext cx="10515600" cy="543917"/>
      </dsp:txXfrm>
    </dsp:sp>
    <dsp:sp modelId="{38725CAC-F1DB-4126-88CB-290228C784D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8C70F-B8FC-4B7F-8B53-EB202C42A5D8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[13] M. Hasan, M. </a:t>
          </a:r>
          <a:r>
            <a:rPr lang="en-US" sz="1000" kern="1200" dirty="0" err="1"/>
            <a:t>Zahar</a:t>
          </a:r>
          <a:r>
            <a:rPr lang="en-US" sz="1000" kern="1200" dirty="0"/>
            <a:t> and M. </a:t>
          </a:r>
          <a:r>
            <a:rPr lang="en-US" sz="1000" kern="1200" dirty="0" err="1"/>
            <a:t>Sykot</a:t>
          </a:r>
          <a:r>
            <a:rPr lang="en-US" sz="1000" kern="1200" dirty="0"/>
            <a:t>, "Solving Onion Market Instability by Forecasting Onion Price Using Machine Learning Approach", in </a:t>
          </a:r>
          <a:r>
            <a:rPr lang="en-US" sz="1000" i="1" kern="1200" dirty="0"/>
            <a:t>2020 International Conference on Computational Performance Evaluation (</a:t>
          </a:r>
          <a:r>
            <a:rPr lang="en-US" sz="1000" i="1" kern="1200" dirty="0" err="1"/>
            <a:t>ComPE</a:t>
          </a:r>
          <a:r>
            <a:rPr lang="en-US" sz="1000" i="1" kern="1200" dirty="0"/>
            <a:t>) North-Eastern Hill University, </a:t>
          </a:r>
          <a:r>
            <a:rPr lang="en-US" sz="1000" i="1" kern="1200" dirty="0" err="1"/>
            <a:t>Shillong</a:t>
          </a:r>
          <a:r>
            <a:rPr lang="en-US" sz="1000" i="1" kern="1200" dirty="0"/>
            <a:t>, Meghalaya, India. Jul 2-4, 2020 978-1-7281-6644-5/20/$31.00 ©2020 IEEE Solving Onion Market </a:t>
          </a:r>
          <a:r>
            <a:rPr lang="en-US" sz="1000" i="1" kern="1200" dirty="0" err="1"/>
            <a:t>Instabil</a:t>
          </a:r>
          <a:r>
            <a:rPr lang="en-US" sz="1000" kern="1200" dirty="0"/>
            <a:t>, 2020.</a:t>
          </a:r>
        </a:p>
      </dsp:txBody>
      <dsp:txXfrm>
        <a:off x="0" y="2175669"/>
        <a:ext cx="10515600" cy="543917"/>
      </dsp:txXfrm>
    </dsp:sp>
    <dsp:sp modelId="{C2EF274A-8FBE-4046-B934-A25B11676BC7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1F6A0-D924-4B50-BE18-8569F5E52561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[14] K. </a:t>
          </a:r>
          <a:r>
            <a:rPr lang="en-US" sz="1000" kern="1200" dirty="0" err="1"/>
            <a:t>Deepik</a:t>
          </a:r>
          <a:r>
            <a:rPr lang="en-US" sz="1000" kern="1200" dirty="0"/>
            <a:t>, V. </a:t>
          </a:r>
          <a:r>
            <a:rPr lang="en-US" sz="1000" kern="1200" dirty="0" err="1"/>
            <a:t>Tilekya</a:t>
          </a:r>
          <a:r>
            <a:rPr lang="en-US" sz="1000" kern="1200" dirty="0"/>
            <a:t> and J. Mamatha, "Jollity Chatbot- A contextual AI Assistant", in </a:t>
          </a:r>
          <a:r>
            <a:rPr lang="en-US" sz="1000" i="1" kern="1200" dirty="0"/>
            <a:t>Proceedings of the Third International Conference on Smart Systems and Inventive Technology (ICSSIT 2020) IEEE Xplore Part Number: CFP20P17-ART; ISBN: 978-1-7281-5821-1</a:t>
          </a:r>
          <a:r>
            <a:rPr lang="en-US" sz="1000" kern="1200" dirty="0"/>
            <a:t>, 2020.</a:t>
          </a:r>
        </a:p>
      </dsp:txBody>
      <dsp:txXfrm>
        <a:off x="0" y="2719586"/>
        <a:ext cx="10515600" cy="543917"/>
      </dsp:txXfrm>
    </dsp:sp>
    <dsp:sp modelId="{78857E21-CC23-41CE-8099-7E469A054BFD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DC252-B408-45BE-B9B3-4C2E56973437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[15] H. </a:t>
          </a:r>
          <a:r>
            <a:rPr lang="en-US" sz="1000" kern="1200" dirty="0" err="1"/>
            <a:t>Santoso</a:t>
          </a:r>
          <a:r>
            <a:rPr lang="en-US" sz="1000" kern="1200" dirty="0"/>
            <a:t>, G. Saraswat and M. </a:t>
          </a:r>
          <a:r>
            <a:rPr lang="en-US" sz="1000" kern="1200" dirty="0" err="1"/>
            <a:t>Rohman</a:t>
          </a:r>
          <a:r>
            <a:rPr lang="en-US" sz="1000" kern="1200" dirty="0"/>
            <a:t>, "</a:t>
          </a:r>
          <a:r>
            <a:rPr lang="en-US" sz="1000" kern="1200" dirty="0" err="1"/>
            <a:t>Dinus</a:t>
          </a:r>
          <a:r>
            <a:rPr lang="en-US" sz="1000" kern="1200" dirty="0"/>
            <a:t> Intelligent Assistance (DINA) Chatbot for University Admission Services", in </a:t>
          </a:r>
          <a:r>
            <a:rPr lang="en-US" sz="1000" i="1" kern="1200" dirty="0"/>
            <a:t>2018 International Seminar on Application for Technology of Information and Communication (</a:t>
          </a:r>
          <a:r>
            <a:rPr lang="en-US" sz="1000" i="1" kern="1200" dirty="0" err="1"/>
            <a:t>iSemantic</a:t>
          </a:r>
          <a:r>
            <a:rPr lang="en-US" sz="1000" i="1" kern="1200" dirty="0"/>
            <a:t>)</a:t>
          </a:r>
          <a:r>
            <a:rPr lang="en-US" sz="1000" kern="1200" dirty="0"/>
            <a:t>, 2018.</a:t>
          </a:r>
        </a:p>
      </dsp:txBody>
      <dsp:txXfrm>
        <a:off x="0" y="3263503"/>
        <a:ext cx="10515600" cy="543917"/>
      </dsp:txXfrm>
    </dsp:sp>
    <dsp:sp modelId="{E400D8DA-0D83-44C9-92B2-9629C79B106C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25300-8C1E-4D47-8CDB-2BEFA8FB09A8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[16] Thomas N T, "An E-business Chatbot using AIML and LSA", in </a:t>
          </a:r>
          <a:r>
            <a:rPr lang="en-US" sz="1000" i="1" kern="1200" dirty="0"/>
            <a:t>2016 Intl. Conference on Advances in Computing, Communications and Informatics (ICACCI), Sept. 21-24, 2016, Jaipur, India</a:t>
          </a:r>
          <a:r>
            <a:rPr lang="en-US" sz="1000" kern="1200" dirty="0"/>
            <a:t>, 2016</a:t>
          </a:r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2EE1-3C57-4310-8309-1371EF6D3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C2F17-C45A-41FB-AF57-D16EB952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AAB3-F1A2-4AAC-8833-37913A20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17802-01C4-4437-8A57-1AAF19FC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51E8-0038-4E7F-B838-FA6C444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5CC2-D800-4E9B-A737-7D96BD23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F514D-80B4-4759-8C68-53A4BA0CA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F1DA-1212-4487-B4FB-E8097E3B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5072-C971-46EA-A555-36A9A9A9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6D0C-74DC-4012-B081-FEA74F42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F28A0-024A-4CC5-94E7-43A5DF4F3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ABE20-5726-4660-B56B-2D25B454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4761-2E8F-41EA-9406-D828DF4A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D02C-C377-4324-982C-24F51D76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CEF-6F0A-417A-B578-F6E6678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A14C-3A22-4ACB-A0EC-1A8FD174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C53C-10A9-49DD-9FAB-3993EC3D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9176B-C284-4A38-A215-6B143A30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E3914-0742-4F74-BE0D-A101C5B9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2870-0713-4DD2-8FA4-4DCFD570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9DA7-077F-4A95-B4EE-29EBA2A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0F70C-0CDB-4023-ADDC-9903A98B3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79E1-7ED6-4A45-A411-45FA98A0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48B9-4179-48BD-A56A-BF28DDA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CC83-5D2E-416A-B81F-BA05AA9D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17C8-9654-42A2-B5B6-4588C9D7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3978-7421-442B-8151-DD7296D8D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90E66-D555-467B-BBAA-A3229D19C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A4028-1884-439C-BB93-B6F475A8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BBA94-A1B1-4897-9410-68F5475E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B65E5-9C1F-4CCA-97A9-29384739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675-EB0E-4B94-8278-2035BDE9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DD0FC-009F-472D-AC69-EB674B221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63F13-E3F7-4EEA-A029-04FBFC4F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545CA-ACB1-43B3-8986-03899AE13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55B17-E33B-47AC-A293-781A8E270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69180-5FE1-4E24-A9FB-09AD0AFF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8E3E-728C-4F82-BDA9-6D6C5FE2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BE79D-D78F-46DF-85C6-B87B8D60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4CE6-044A-41D9-95DD-96E8B53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AE53D-85CE-430B-8918-F2440EC5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C5276-2798-4F75-AA66-11D8697B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ABBC7-C80F-47E2-82BB-887283DA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F4DC8-FC1A-4AAD-AB7D-944DFDE3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786EF-0183-41AD-B10E-71BEF2FD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0CAA4-1707-43EF-82B2-24F7E1D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1EE4-A7EA-4C1E-A22E-11DBD536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BBEA-0213-449F-A842-DE1FC7EA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0ABB-56B1-4005-8F0F-2E674EFB2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8A19B-C477-416D-A24A-C659547E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F483D-50E6-4671-8163-19904AEC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C97C2-31D8-4716-BFC1-9B80EBEB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2607-5E01-4426-B8BC-153DE489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7A26C-26CC-459F-B6FD-0F279614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4099A-3EDF-466E-A93A-4D8C59BA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1B02B-52F4-4FEC-81EC-5200257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1A7DA-C05E-4173-B119-16B8BED5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E1711-7DAC-403F-A35E-91DD3D9F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C7C1E-85E9-44B9-ABC1-BB002E9F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7B5A9-29D2-4258-9ECD-79274449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2B3D-7A65-49CF-BF07-F6ADE1904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0164-BE47-4FBE-A8D0-16FE9C93CE4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3767-C14B-4B19-AAF4-68C4BEDCD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CA6A4-C240-4057-BFD1-850905A32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2931-A7CA-4995-8997-D1760D08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Virtual Dressing Room: Smart approach to select and buy clothes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9B9D34-CE26-46AD-846B-813C7BEE8435}"/>
              </a:ext>
            </a:extLst>
          </p:cNvPr>
          <p:cNvSpPr txBox="1">
            <a:spLocks/>
          </p:cNvSpPr>
          <p:nvPr/>
        </p:nvSpPr>
        <p:spPr>
          <a:xfrm>
            <a:off x="1447798" y="4577315"/>
            <a:ext cx="9220202" cy="1447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ID : 2021-153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2655DF4-53A0-4507-A231-DB8B270DC27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326AC2-527A-44DF-9252-286DF0BE55F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816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ED5DE5-91D0-4FF0-A2DC-A5D5B4FE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BDEEF-E2E1-4C0C-B1E5-9E981AD78A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C09152-8C91-4E02-AD82-7154CD74B1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r="8547" b="41700"/>
          <a:stretch/>
        </p:blipFill>
        <p:spPr bwMode="auto">
          <a:xfrm>
            <a:off x="2913321" y="1594884"/>
            <a:ext cx="6357139" cy="458207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5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BB46FA-6794-4F13-9C2A-7905F5982CD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best matching color to the skin</a:t>
            </a:r>
          </a:p>
          <a:p>
            <a:r>
              <a:rPr lang="en-US" dirty="0"/>
              <a:t>Identify matching clothes to the user body measurement</a:t>
            </a:r>
          </a:p>
          <a:p>
            <a:r>
              <a:rPr lang="en-US" dirty="0"/>
              <a:t>Filter out best matching cloth set based on skin tone and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BB46FA-6794-4F13-9C2A-7905F5982CD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761A90-7FC3-46F8-AF60-6B94A6E9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25759"/>
              </p:ext>
            </p:extLst>
          </p:nvPr>
        </p:nvGraphicFramePr>
        <p:xfrm>
          <a:off x="1768495" y="2182706"/>
          <a:ext cx="8275782" cy="249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891">
                  <a:extLst>
                    <a:ext uri="{9D8B030D-6E8A-4147-A177-3AD203B41FA5}">
                      <a16:colId xmlns:a16="http://schemas.microsoft.com/office/drawing/2014/main" val="3423199521"/>
                    </a:ext>
                  </a:extLst>
                </a:gridCol>
                <a:gridCol w="4137891">
                  <a:extLst>
                    <a:ext uri="{9D8B030D-6E8A-4147-A177-3AD203B41FA5}">
                      <a16:colId xmlns:a16="http://schemas.microsoft.com/office/drawing/2014/main" val="4166538587"/>
                    </a:ext>
                  </a:extLst>
                </a:gridCol>
              </a:tblGrid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Have To Complete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881366"/>
                  </a:ext>
                </a:extLst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Face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 Body Measurement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53852"/>
                  </a:ext>
                </a:extLst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Identify Skin 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Improve Suggest Matching dress color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17646"/>
                  </a:ext>
                </a:extLst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Suggest Best matching Dress 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Filter out Best Cloth set to the user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27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83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46921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BB46FA-6794-4F13-9C2A-7905F5982CD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3AC89DDD-FA10-4F3D-B7E2-B141AB2C5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2875"/>
            <a:ext cx="1891145" cy="378229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A50E58-1A75-4C8A-88B4-6127F43DC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0" y="1672875"/>
            <a:ext cx="1891145" cy="3782290"/>
          </a:xfrm>
          <a:prstGeom prst="rect">
            <a:avLst/>
          </a:prstGeom>
        </p:spPr>
      </p:pic>
      <p:pic>
        <p:nvPicPr>
          <p:cNvPr id="9" name="Picture 8" descr="A screenshot of a person&#10;&#10;Description automatically generated with low confidence">
            <a:extLst>
              <a:ext uri="{FF2B5EF4-FFF2-40B4-BE49-F238E27FC236}">
                <a16:creationId xmlns:a16="http://schemas.microsoft.com/office/drawing/2014/main" id="{F864C1CC-5929-4B2E-A812-63F2FB467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665764"/>
            <a:ext cx="1891145" cy="378229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0BE0D62D-EC16-4F6C-B9FD-761D63679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1664050"/>
            <a:ext cx="1891145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E23D72-43BF-40D4-A6B6-C431DEB58373}"/>
              </a:ext>
            </a:extLst>
          </p:cNvPr>
          <p:cNvSpPr/>
          <p:nvPr/>
        </p:nvSpPr>
        <p:spPr>
          <a:xfrm>
            <a:off x="1244009" y="2698812"/>
            <a:ext cx="9264502" cy="34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C89EB7-7A86-4909-BE0D-9420FE4C2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260" y="2923959"/>
            <a:ext cx="9144000" cy="1170060"/>
          </a:xfrm>
        </p:spPr>
        <p:txBody>
          <a:bodyPr anchor="t">
            <a:normAutofit fontScale="90000"/>
          </a:bodyPr>
          <a:lstStyle/>
          <a:p>
            <a:r>
              <a:rPr lang="en-US" sz="4800" dirty="0"/>
              <a:t>IT18012866 | L.G.I Sathsara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DEA985-CB5C-461E-96F1-8784E51D5B5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2FF093BB-EC0C-4D15-B296-B412B4B2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22" y="2"/>
            <a:ext cx="1688085" cy="19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E23D72-43BF-40D4-A6B6-C431DEB58373}"/>
              </a:ext>
            </a:extLst>
          </p:cNvPr>
          <p:cNvSpPr/>
          <p:nvPr/>
        </p:nvSpPr>
        <p:spPr>
          <a:xfrm>
            <a:off x="1463746" y="1904485"/>
            <a:ext cx="9264502" cy="34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C89EB7-7A86-4909-BE0D-9420FE4C2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260" y="2923959"/>
            <a:ext cx="9144000" cy="1170060"/>
          </a:xfrm>
        </p:spPr>
        <p:txBody>
          <a:bodyPr anchor="t">
            <a:normAutofit/>
          </a:bodyPr>
          <a:lstStyle/>
          <a:p>
            <a:r>
              <a:rPr lang="en-US" sz="4800" dirty="0"/>
              <a:t>Render a Female 3D Model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DEA985-CB5C-461E-96F1-8784E51D5B5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673338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B758E-7836-4A47-8799-33D6B06A3047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E20059-26E5-4B1B-AB3E-91C9CB9AD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render the 3D model?</a:t>
            </a:r>
          </a:p>
          <a:p>
            <a:r>
              <a:rPr lang="en-US" dirty="0"/>
              <a:t>Is the model change the skin tone?</a:t>
            </a:r>
          </a:p>
          <a:p>
            <a:r>
              <a:rPr lang="en-US" dirty="0"/>
              <a:t>Is the model static?</a:t>
            </a:r>
          </a:p>
          <a:p>
            <a:r>
              <a:rPr lang="en-US" dirty="0"/>
              <a:t>How to apply clothes on the model? Are they customizable?</a:t>
            </a:r>
          </a:p>
          <a:p>
            <a:r>
              <a:rPr lang="en-US" dirty="0"/>
              <a:t>Can the model animate?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79BBC1D-8AD0-4C9E-9D92-878288B28DC2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6550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0949E-F08E-465E-9341-DACA43F452E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52FE47-CFEF-456F-A3A4-577D9F64084E}"/>
              </a:ext>
            </a:extLst>
          </p:cNvPr>
          <p:cNvSpPr txBox="1">
            <a:spLocks/>
          </p:cNvSpPr>
          <p:nvPr/>
        </p:nvSpPr>
        <p:spPr>
          <a:xfrm>
            <a:off x="824218" y="2457720"/>
            <a:ext cx="10543558" cy="26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Render a female 3D model dynamically with user’s inputs (measurements)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Apply the same skin tone which detected by the photograph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Add behavior animations to the model (female related)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Render related clothing items which can apply onto the rendered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Make clothes customizable when applied onto the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D23E320-5D7F-4994-9D27-A56D299F6C73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E86E39-CD40-4381-92CC-C97DCA07B925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Methodology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C788EB-3E5A-41C8-B67B-EFF83966B8D4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50006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24C29-0BD8-4E0B-BE3F-C08E1B7B3373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646-1DAB-4005-A0AD-546EE2CB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Nowadays most of the people do not have a time to spend for themselves because busy lifestyle.</a:t>
            </a:r>
          </a:p>
          <a:p>
            <a:r>
              <a:rPr lang="en-US" dirty="0"/>
              <a:t>So, they do not intend to delaying in physical clothing stores because it waste a lots of time either a cloth is purchased or not.</a:t>
            </a:r>
          </a:p>
          <a:p>
            <a:r>
              <a:rPr lang="en-US" dirty="0"/>
              <a:t>People have a more intend to proceed with online platforms to avoid above problems.</a:t>
            </a:r>
          </a:p>
          <a:p>
            <a:r>
              <a:rPr lang="en-US" dirty="0"/>
              <a:t>But online platforms are limited in facilities rather than traditional shopping style.</a:t>
            </a:r>
          </a:p>
          <a:p>
            <a:r>
              <a:rPr lang="en-US" dirty="0"/>
              <a:t>The research is to propose a solution to avoid the most common issues in online shopping and provide much better shopping experience through mobile phone.</a:t>
            </a:r>
          </a:p>
        </p:txBody>
      </p:sp>
    </p:spTree>
    <p:extLst>
      <p:ext uri="{BB962C8B-B14F-4D97-AF65-F5344CB8AC3E}">
        <p14:creationId xmlns:p14="http://schemas.microsoft.com/office/powerpoint/2010/main" val="154238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8C3894B-56A1-4FEF-8A42-D55B53541BF4}"/>
              </a:ext>
            </a:extLst>
          </p:cNvPr>
          <p:cNvSpPr/>
          <p:nvPr/>
        </p:nvSpPr>
        <p:spPr>
          <a:xfrm>
            <a:off x="648586" y="1151710"/>
            <a:ext cx="10845209" cy="5025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C59E25-FBC4-4420-82E1-55B111AC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8" name="Can 1">
            <a:extLst>
              <a:ext uri="{FF2B5EF4-FFF2-40B4-BE49-F238E27FC236}">
                <a16:creationId xmlns:a16="http://schemas.microsoft.com/office/drawing/2014/main" id="{7319C50B-BB2C-401E-8816-472292AA998A}"/>
              </a:ext>
            </a:extLst>
          </p:cNvPr>
          <p:cNvSpPr/>
          <p:nvPr/>
        </p:nvSpPr>
        <p:spPr>
          <a:xfrm>
            <a:off x="4885753" y="1225572"/>
            <a:ext cx="752225" cy="52414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ard 18">
            <a:extLst>
              <a:ext uri="{FF2B5EF4-FFF2-40B4-BE49-F238E27FC236}">
                <a16:creationId xmlns:a16="http://schemas.microsoft.com/office/drawing/2014/main" id="{B21F9575-B277-40B3-BF17-79A49756B334}"/>
              </a:ext>
            </a:extLst>
          </p:cNvPr>
          <p:cNvSpPr/>
          <p:nvPr/>
        </p:nvSpPr>
        <p:spPr>
          <a:xfrm>
            <a:off x="4857996" y="2299658"/>
            <a:ext cx="779983" cy="480965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396EC9A0-AD6D-4FD9-BE0F-203523D2061F}"/>
              </a:ext>
            </a:extLst>
          </p:cNvPr>
          <p:cNvSpPr/>
          <p:nvPr/>
        </p:nvSpPr>
        <p:spPr>
          <a:xfrm>
            <a:off x="4727992" y="3173118"/>
            <a:ext cx="1164566" cy="505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DAF7A479-CC8C-4A5B-B60A-501F47BBBF88}"/>
              </a:ext>
            </a:extLst>
          </p:cNvPr>
          <p:cNvSpPr/>
          <p:nvPr/>
        </p:nvSpPr>
        <p:spPr>
          <a:xfrm>
            <a:off x="2862544" y="3182423"/>
            <a:ext cx="500333" cy="496023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C582D60C-0F0B-407C-B49B-238DE3AF1497}"/>
              </a:ext>
            </a:extLst>
          </p:cNvPr>
          <p:cNvSpPr/>
          <p:nvPr/>
        </p:nvSpPr>
        <p:spPr>
          <a:xfrm>
            <a:off x="3958046" y="422838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C24DD0DC-6040-4C7C-A3B7-C0B69DCFDA66}"/>
              </a:ext>
            </a:extLst>
          </p:cNvPr>
          <p:cNvSpPr/>
          <p:nvPr/>
        </p:nvSpPr>
        <p:spPr>
          <a:xfrm>
            <a:off x="3958365" y="5198934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A32AA25-18A5-4F6A-B6CD-0C2453F7388D}"/>
              </a:ext>
            </a:extLst>
          </p:cNvPr>
          <p:cNvSpPr/>
          <p:nvPr/>
        </p:nvSpPr>
        <p:spPr>
          <a:xfrm>
            <a:off x="6989538" y="317311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5BE53E7B-F7F2-4303-9FAF-543E0F71280B}"/>
              </a:ext>
            </a:extLst>
          </p:cNvPr>
          <p:cNvSpPr/>
          <p:nvPr/>
        </p:nvSpPr>
        <p:spPr>
          <a:xfrm>
            <a:off x="7039860" y="422838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A21AA6D-B905-40D0-AB90-0F205FA68DB4}"/>
              </a:ext>
            </a:extLst>
          </p:cNvPr>
          <p:cNvSpPr/>
          <p:nvPr/>
        </p:nvSpPr>
        <p:spPr>
          <a:xfrm>
            <a:off x="7057176" y="5119436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F0A60233-2B39-4796-ACCD-3540151A3DAB}"/>
              </a:ext>
            </a:extLst>
          </p:cNvPr>
          <p:cNvSpPr/>
          <p:nvPr/>
        </p:nvSpPr>
        <p:spPr>
          <a:xfrm>
            <a:off x="9254131" y="4306974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36F71DA5-5AA3-461C-9E15-7684EF9094EC}"/>
              </a:ext>
            </a:extLst>
          </p:cNvPr>
          <p:cNvSpPr/>
          <p:nvPr/>
        </p:nvSpPr>
        <p:spPr>
          <a:xfrm>
            <a:off x="9247517" y="3114812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F612BD-DDA8-4EF2-A7F7-81745DDC9527}"/>
              </a:ext>
            </a:extLst>
          </p:cNvPr>
          <p:cNvCxnSpPr/>
          <p:nvPr/>
        </p:nvCxnSpPr>
        <p:spPr>
          <a:xfrm>
            <a:off x="5324627" y="1897530"/>
            <a:ext cx="5726" cy="3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8BB2AC-6F4C-4BDF-ACF8-F55643FEE08E}"/>
              </a:ext>
            </a:extLst>
          </p:cNvPr>
          <p:cNvCxnSpPr/>
          <p:nvPr/>
        </p:nvCxnSpPr>
        <p:spPr>
          <a:xfrm>
            <a:off x="5377082" y="2797037"/>
            <a:ext cx="0" cy="31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16678A-BC02-4E51-857D-C0D79A24A59B}"/>
              </a:ext>
            </a:extLst>
          </p:cNvPr>
          <p:cNvCxnSpPr/>
          <p:nvPr/>
        </p:nvCxnSpPr>
        <p:spPr>
          <a:xfrm>
            <a:off x="4580192" y="4799969"/>
            <a:ext cx="7184" cy="35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C69537-62CC-4C92-B285-B4EB28E38A04}"/>
              </a:ext>
            </a:extLst>
          </p:cNvPr>
          <p:cNvCxnSpPr/>
          <p:nvPr/>
        </p:nvCxnSpPr>
        <p:spPr>
          <a:xfrm>
            <a:off x="5915186" y="3425782"/>
            <a:ext cx="976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8A00F5-A388-49CA-8DED-6177F37E27AC}"/>
              </a:ext>
            </a:extLst>
          </p:cNvPr>
          <p:cNvCxnSpPr/>
          <p:nvPr/>
        </p:nvCxnSpPr>
        <p:spPr>
          <a:xfrm>
            <a:off x="7619986" y="3723060"/>
            <a:ext cx="4313" cy="48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7363BB-F731-4AAE-85AC-477A61E98C1A}"/>
              </a:ext>
            </a:extLst>
          </p:cNvPr>
          <p:cNvCxnSpPr/>
          <p:nvPr/>
        </p:nvCxnSpPr>
        <p:spPr>
          <a:xfrm>
            <a:off x="7644541" y="4769605"/>
            <a:ext cx="0" cy="34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185AF5-05E8-4802-BBDC-16379BA1B80E}"/>
              </a:ext>
            </a:extLst>
          </p:cNvPr>
          <p:cNvCxnSpPr/>
          <p:nvPr/>
        </p:nvCxnSpPr>
        <p:spPr>
          <a:xfrm flipH="1">
            <a:off x="8249024" y="4554426"/>
            <a:ext cx="945399" cy="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B98A2F-8B36-47F7-A611-02733473D0BA}"/>
              </a:ext>
            </a:extLst>
          </p:cNvPr>
          <p:cNvCxnSpPr/>
          <p:nvPr/>
        </p:nvCxnSpPr>
        <p:spPr>
          <a:xfrm>
            <a:off x="3462092" y="3367476"/>
            <a:ext cx="1239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EB3DF2-4611-4634-BC3D-F655A137F787}"/>
              </a:ext>
            </a:extLst>
          </p:cNvPr>
          <p:cNvCxnSpPr/>
          <p:nvPr/>
        </p:nvCxnSpPr>
        <p:spPr>
          <a:xfrm flipH="1">
            <a:off x="3462092" y="3501450"/>
            <a:ext cx="121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54">
            <a:extLst>
              <a:ext uri="{FF2B5EF4-FFF2-40B4-BE49-F238E27FC236}">
                <a16:creationId xmlns:a16="http://schemas.microsoft.com/office/drawing/2014/main" id="{7B88D4AF-BB28-4C4A-BE4D-D898F3AF3485}"/>
              </a:ext>
            </a:extLst>
          </p:cNvPr>
          <p:cNvCxnSpPr/>
          <p:nvPr/>
        </p:nvCxnSpPr>
        <p:spPr>
          <a:xfrm rot="5400000">
            <a:off x="4833091" y="3768023"/>
            <a:ext cx="420601" cy="3707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56">
            <a:extLst>
              <a:ext uri="{FF2B5EF4-FFF2-40B4-BE49-F238E27FC236}">
                <a16:creationId xmlns:a16="http://schemas.microsoft.com/office/drawing/2014/main" id="{7E949C5F-5FDA-43DB-8344-F79D8551A78E}"/>
              </a:ext>
            </a:extLst>
          </p:cNvPr>
          <p:cNvCxnSpPr>
            <a:stCxn id="27" idx="1"/>
          </p:cNvCxnSpPr>
          <p:nvPr/>
        </p:nvCxnSpPr>
        <p:spPr>
          <a:xfrm rot="10800000">
            <a:off x="5428806" y="3736752"/>
            <a:ext cx="1628370" cy="16353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0">
            <a:extLst>
              <a:ext uri="{FF2B5EF4-FFF2-40B4-BE49-F238E27FC236}">
                <a16:creationId xmlns:a16="http://schemas.microsoft.com/office/drawing/2014/main" id="{98E05F3A-F486-4873-924E-B1CD86325215}"/>
              </a:ext>
            </a:extLst>
          </p:cNvPr>
          <p:cNvCxnSpPr>
            <a:stCxn id="29" idx="1"/>
          </p:cNvCxnSpPr>
          <p:nvPr/>
        </p:nvCxnSpPr>
        <p:spPr>
          <a:xfrm rot="10800000" flipV="1">
            <a:off x="8228919" y="3367476"/>
            <a:ext cx="1018598" cy="9972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70">
            <a:extLst>
              <a:ext uri="{FF2B5EF4-FFF2-40B4-BE49-F238E27FC236}">
                <a16:creationId xmlns:a16="http://schemas.microsoft.com/office/drawing/2014/main" id="{D4EE4B61-253D-4E1B-A1AD-71F2E2876469}"/>
              </a:ext>
            </a:extLst>
          </p:cNvPr>
          <p:cNvCxnSpPr>
            <a:endCxn id="29" idx="0"/>
          </p:cNvCxnSpPr>
          <p:nvPr/>
        </p:nvCxnSpPr>
        <p:spPr>
          <a:xfrm flipV="1">
            <a:off x="5158915" y="3114812"/>
            <a:ext cx="4670885" cy="2591478"/>
          </a:xfrm>
          <a:prstGeom prst="bentConnector4">
            <a:avLst>
              <a:gd name="adj1" fmla="val 129276"/>
              <a:gd name="adj2" fmla="val 1088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882E08-038C-4D15-A7FB-1D3E35611A77}"/>
              </a:ext>
            </a:extLst>
          </p:cNvPr>
          <p:cNvCxnSpPr/>
          <p:nvPr/>
        </p:nvCxnSpPr>
        <p:spPr>
          <a:xfrm flipV="1">
            <a:off x="5158915" y="1888226"/>
            <a:ext cx="0" cy="3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DF2280-5FEB-4DA1-B1B5-BDB745796A24}"/>
              </a:ext>
            </a:extLst>
          </p:cNvPr>
          <p:cNvCxnSpPr/>
          <p:nvPr/>
        </p:nvCxnSpPr>
        <p:spPr>
          <a:xfrm flipH="1" flipV="1">
            <a:off x="5141334" y="2799067"/>
            <a:ext cx="7148" cy="31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A8D4CA-4CA9-4B28-9243-B135873A4B71}"/>
              </a:ext>
            </a:extLst>
          </p:cNvPr>
          <p:cNvSpPr txBox="1"/>
          <p:nvPr/>
        </p:nvSpPr>
        <p:spPr>
          <a:xfrm>
            <a:off x="4927068" y="1416974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Database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345C5E-63B0-40E1-9F22-DABB9899D430}"/>
              </a:ext>
            </a:extLst>
          </p:cNvPr>
          <p:cNvSpPr txBox="1"/>
          <p:nvPr/>
        </p:nvSpPr>
        <p:spPr>
          <a:xfrm>
            <a:off x="4941420" y="2430441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REST API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0847CC-53D7-438E-8913-6A12D062785C}"/>
              </a:ext>
            </a:extLst>
          </p:cNvPr>
          <p:cNvSpPr txBox="1"/>
          <p:nvPr/>
        </p:nvSpPr>
        <p:spPr>
          <a:xfrm>
            <a:off x="4885754" y="3300752"/>
            <a:ext cx="95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Mobile App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7BB2A2-B9A7-4136-8154-8C59FA7319D1}"/>
              </a:ext>
            </a:extLst>
          </p:cNvPr>
          <p:cNvSpPr txBox="1"/>
          <p:nvPr/>
        </p:nvSpPr>
        <p:spPr>
          <a:xfrm>
            <a:off x="4220388" y="4358076"/>
            <a:ext cx="95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Camera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308B1B-8E18-42A3-8436-34E056BB19C7}"/>
              </a:ext>
            </a:extLst>
          </p:cNvPr>
          <p:cNvSpPr txBox="1"/>
          <p:nvPr/>
        </p:nvSpPr>
        <p:spPr>
          <a:xfrm>
            <a:off x="3965802" y="5323389"/>
            <a:ext cx="11053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Detect Skin tone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1FE73E-C629-4E27-8026-43CD39518F2C}"/>
              </a:ext>
            </a:extLst>
          </p:cNvPr>
          <p:cNvSpPr txBox="1"/>
          <p:nvPr/>
        </p:nvSpPr>
        <p:spPr>
          <a:xfrm>
            <a:off x="6942948" y="3226428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User Inputs for body measurements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A56AD5-5C15-4AA7-8904-7F087771D6E6}"/>
              </a:ext>
            </a:extLst>
          </p:cNvPr>
          <p:cNvSpPr txBox="1"/>
          <p:nvPr/>
        </p:nvSpPr>
        <p:spPr>
          <a:xfrm>
            <a:off x="6964594" y="4289369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Customizable Female model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D91FA5-AE7E-4EBC-8F98-C72CD7A601E2}"/>
              </a:ext>
            </a:extLst>
          </p:cNvPr>
          <p:cNvSpPr txBox="1"/>
          <p:nvPr/>
        </p:nvSpPr>
        <p:spPr>
          <a:xfrm>
            <a:off x="9408969" y="4346677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Female body template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5F8F9-6E1C-44C7-8038-7C37CCB2E3FB}"/>
              </a:ext>
            </a:extLst>
          </p:cNvPr>
          <p:cNvSpPr txBox="1"/>
          <p:nvPr/>
        </p:nvSpPr>
        <p:spPr>
          <a:xfrm>
            <a:off x="7141220" y="5163598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Apply suggested clothes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2F4ECF-1001-4358-BDBD-10C4B9925432}"/>
              </a:ext>
            </a:extLst>
          </p:cNvPr>
          <p:cNvSpPr txBox="1"/>
          <p:nvPr/>
        </p:nvSpPr>
        <p:spPr>
          <a:xfrm>
            <a:off x="9236782" y="3182423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Apply detected skin tone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20A158A-3B3D-40C3-BDA1-81E397EF8FB3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CE95A7-BB23-4F39-8127-924AF7325F89}"/>
              </a:ext>
            </a:extLst>
          </p:cNvPr>
          <p:cNvSpPr txBox="1"/>
          <p:nvPr/>
        </p:nvSpPr>
        <p:spPr>
          <a:xfrm>
            <a:off x="2729503" y="3743117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038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F33305-53E1-421F-88C9-D918CE7F7D71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1FE2CC2-B8E1-4FCB-99FF-EAA59427A416}"/>
              </a:ext>
            </a:extLst>
          </p:cNvPr>
          <p:cNvGraphicFramePr>
            <a:graphicFrameLocks/>
          </p:cNvGraphicFramePr>
          <p:nvPr/>
        </p:nvGraphicFramePr>
        <p:xfrm>
          <a:off x="1036320" y="208507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CB54FF5-8BAE-4A4D-80D9-5BABEE8B5F0A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fitting room facility to try-out clothes virtually.</a:t>
            </a:r>
          </a:p>
          <a:p>
            <a:r>
              <a:rPr lang="en-US" dirty="0"/>
              <a:t>Render a dynamic female 3D model inside the room.</a:t>
            </a:r>
          </a:p>
          <a:p>
            <a:r>
              <a:rPr lang="en-US" dirty="0"/>
              <a:t>Make the model animative.</a:t>
            </a:r>
          </a:p>
          <a:p>
            <a:r>
              <a:rPr lang="en-US" dirty="0"/>
              <a:t>Make the model customizable with clothing items.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3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 Shots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0" y="1707499"/>
            <a:ext cx="3295260" cy="444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32" y="1690686"/>
            <a:ext cx="3312368" cy="444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7499"/>
            <a:ext cx="3070549" cy="443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8172" y="6242180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Skeleton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2723" y="6242180"/>
            <a:ext cx="148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 Body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5248" y="6211669"/>
            <a:ext cx="228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 Clothes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1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Screen Shots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4197"/>
            <a:ext cx="3015343" cy="409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8" y="1614197"/>
            <a:ext cx="3041779" cy="411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43" y="1614197"/>
            <a:ext cx="2900217" cy="414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01450" y="5822302"/>
            <a:ext cx="208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Skin color - 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2829" y="5822302"/>
            <a:ext cx="208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Skin color - black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4208" y="5822302"/>
            <a:ext cx="208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Clothed Model</a:t>
            </a:r>
          </a:p>
        </p:txBody>
      </p:sp>
    </p:spTree>
    <p:extLst>
      <p:ext uri="{BB962C8B-B14F-4D97-AF65-F5344CB8AC3E}">
        <p14:creationId xmlns:p14="http://schemas.microsoft.com/office/powerpoint/2010/main" val="281209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37F024-3417-4903-AF12-443BDF0CA4D8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25851" y="1715135"/>
          <a:ext cx="6819569" cy="191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5622" y="1694067"/>
            <a:ext cx="586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Main 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623" y="2729637"/>
            <a:ext cx="410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5620" y="2682932"/>
            <a:ext cx="410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Change skin tone …………….?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622" y="2205597"/>
            <a:ext cx="410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Have a 3D model ….…………?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621" y="3143462"/>
            <a:ext cx="410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Apply clothes to model ……?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2054" y="2195083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2053" y="2664860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2054" y="3170489"/>
            <a:ext cx="81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4886" y="3968719"/>
            <a:ext cx="30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Next improvements…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4886" y="4368829"/>
            <a:ext cx="682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Turn application into mobile platform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Adjust model size dynamically with body measurements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Set accurate skin tone to model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Make model animate.</a:t>
            </a:r>
          </a:p>
        </p:txBody>
      </p:sp>
    </p:spTree>
    <p:extLst>
      <p:ext uri="{BB962C8B-B14F-4D97-AF65-F5344CB8AC3E}">
        <p14:creationId xmlns:p14="http://schemas.microsoft.com/office/powerpoint/2010/main" val="34901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F3CCE49-2786-4C2F-94CD-4B9661937A82}"/>
              </a:ext>
            </a:extLst>
          </p:cNvPr>
          <p:cNvSpPr/>
          <p:nvPr/>
        </p:nvSpPr>
        <p:spPr>
          <a:xfrm>
            <a:off x="1488558" y="3195961"/>
            <a:ext cx="8708065" cy="2981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817266-2AD2-4562-9A3B-F13982FC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429000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000" dirty="0"/>
              <a:t>IT18066944 | R.M.D.D Rajapaksha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C6A5BB-BDB1-41DF-B82B-4D3636F17A6F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BDBFC871-2089-4302-9D49-0CF4CB38D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23" y="-10042"/>
            <a:ext cx="1995375" cy="2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3679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Render a Male 3D Model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67F9EA-964E-42AE-A6D4-4EA92E77535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1D67F-12F1-4C39-947B-A150D62ACD9A}"/>
              </a:ext>
            </a:extLst>
          </p:cNvPr>
          <p:cNvSpPr/>
          <p:nvPr/>
        </p:nvSpPr>
        <p:spPr>
          <a:xfrm>
            <a:off x="673395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78BA53-BBFF-4E82-B3C9-2C6D51AC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generate customized 3D model in mobile app?</a:t>
            </a:r>
          </a:p>
          <a:p>
            <a:r>
              <a:rPr lang="en-US" dirty="0"/>
              <a:t>How to add cloths to generated 3D model?</a:t>
            </a:r>
          </a:p>
          <a:p>
            <a:r>
              <a:rPr lang="en-US" dirty="0"/>
              <a:t>How to add animations to generated 3D model?</a:t>
            </a:r>
          </a:p>
          <a:p>
            <a:r>
              <a:rPr lang="en-US" dirty="0"/>
              <a:t>How to add skin tone to generated 3D model.?</a:t>
            </a:r>
          </a:p>
          <a:p>
            <a:r>
              <a:rPr lang="en-US" dirty="0"/>
              <a:t>How to add fit-on facility to 3D model?</a:t>
            </a:r>
          </a:p>
          <a:p>
            <a:r>
              <a:rPr lang="en-US" dirty="0"/>
              <a:t>How to display 360’ 3D model in mobile app?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A987A8-104F-438D-B51E-C938403AB57E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F604C-6679-4FD5-9B54-9B251AC7708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F23681-3E4E-4E99-8E88-3DA45F66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Generate Customizable 3D Model</a:t>
            </a:r>
          </a:p>
          <a:p>
            <a:r>
              <a:rPr lang="en-US" dirty="0"/>
              <a:t>Add cloths to generated 3D Model</a:t>
            </a:r>
          </a:p>
          <a:p>
            <a:r>
              <a:rPr lang="en-US" dirty="0"/>
              <a:t>Add fit-on facility to 3D Model</a:t>
            </a:r>
          </a:p>
          <a:p>
            <a:r>
              <a:rPr lang="en-US" dirty="0"/>
              <a:t>Add skin tone to 3D Model</a:t>
            </a:r>
          </a:p>
          <a:p>
            <a:r>
              <a:rPr lang="en-US" dirty="0"/>
              <a:t>Display 360’ 3D Model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410085-7C60-4ADA-92EC-C7BAFAC15493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5B1EA-BDFC-483C-99D0-618955C6BB07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646-1DAB-4005-A0AD-546EE2CB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People are making mistakes when determining exact sizes when selecting clothes in online shops.</a:t>
            </a:r>
          </a:p>
          <a:p>
            <a:r>
              <a:rPr lang="en-US" dirty="0"/>
              <a:t>Some people have a lack of identifying the best matching colors suitable for them.</a:t>
            </a:r>
          </a:p>
          <a:p>
            <a:r>
              <a:rPr lang="en-US" dirty="0"/>
              <a:t>Most people complain, the cloth is not looks good after wearing, although they selected the clothes without having size mismatches.</a:t>
            </a:r>
          </a:p>
          <a:p>
            <a:r>
              <a:rPr lang="en-US" dirty="0"/>
              <a:t>Online cloth shops do not have sales assistants to assist the customers when selecting clothes.</a:t>
            </a:r>
          </a:p>
          <a:p>
            <a:r>
              <a:rPr lang="en-US" dirty="0"/>
              <a:t>Maintain the stock with most demanding clothing items is a better way of improve the customer satisfaction rather than saying item is out of stock.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41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326AC2-527A-44DF-9252-286DF0BE55F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249305-8060-4125-ACB7-BD3D777D0439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D3911860-AE58-4B85-8B7B-C5D3B6E622E1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6FEF0-FA59-4BEF-A960-5DDBF5C6249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69EA12C-DBAF-4D47-82F5-3E205B11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80314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pic>
        <p:nvPicPr>
          <p:cNvPr id="59" name="Picture 58" descr="Diagram&#10;&#10;Description automatically generated">
            <a:extLst>
              <a:ext uri="{FF2B5EF4-FFF2-40B4-BE49-F238E27FC236}">
                <a16:creationId xmlns:a16="http://schemas.microsoft.com/office/drawing/2014/main" id="{637BF89A-4002-4939-BE81-4C7118D4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29" y="1868905"/>
            <a:ext cx="4334353" cy="3517709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DD54291B-AE64-43F6-A92A-A3CD924D2F30}"/>
              </a:ext>
            </a:extLst>
          </p:cNvPr>
          <p:cNvSpPr/>
          <p:nvPr/>
        </p:nvSpPr>
        <p:spPr>
          <a:xfrm>
            <a:off x="3204838" y="4010290"/>
            <a:ext cx="2059620" cy="1763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1A1EC98-D813-4EC6-AF1E-B27095652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3" y="2119450"/>
            <a:ext cx="4960510" cy="333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18E349C-2969-4F41-BB2E-8A3023901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353854"/>
              </p:ext>
            </p:extLst>
          </p:nvPr>
        </p:nvGraphicFramePr>
        <p:xfrm>
          <a:off x="1017659" y="21037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6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Render a 3D model</a:t>
            </a:r>
          </a:p>
          <a:p>
            <a:r>
              <a:rPr lang="en-US" dirty="0"/>
              <a:t>Add selected cloths to 3D model</a:t>
            </a:r>
          </a:p>
          <a:p>
            <a:r>
              <a:rPr lang="en-US" dirty="0"/>
              <a:t>Add skin-tone to 3D model</a:t>
            </a:r>
          </a:p>
          <a:p>
            <a:r>
              <a:rPr lang="en-US" dirty="0"/>
              <a:t>Add fit-on facility to 3D model</a:t>
            </a:r>
          </a:p>
          <a:p>
            <a:r>
              <a:rPr lang="en-US" dirty="0"/>
              <a:t>Add Animation to 3D model</a:t>
            </a:r>
          </a:p>
        </p:txBody>
      </p:sp>
    </p:spTree>
    <p:extLst>
      <p:ext uri="{BB962C8B-B14F-4D97-AF65-F5344CB8AC3E}">
        <p14:creationId xmlns:p14="http://schemas.microsoft.com/office/powerpoint/2010/main" val="3152151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Non - 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Fast rendering 3D model</a:t>
            </a:r>
          </a:p>
          <a:p>
            <a:r>
              <a:rPr lang="en-US" dirty="0"/>
              <a:t>Clear view of 3D model</a:t>
            </a:r>
          </a:p>
          <a:p>
            <a:r>
              <a:rPr lang="en-US" dirty="0"/>
              <a:t>Should be easy to use</a:t>
            </a:r>
          </a:p>
          <a:p>
            <a:r>
              <a:rPr lang="en-US" dirty="0"/>
              <a:t>App size should be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356191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472FB8C-AB75-4D94-A8A6-DEED9FB31FD3}"/>
              </a:ext>
            </a:extLst>
          </p:cNvPr>
          <p:cNvGraphicFramePr>
            <a:graphicFrameLocks noGrp="1"/>
          </p:cNvGraphicFramePr>
          <p:nvPr/>
        </p:nvGraphicFramePr>
        <p:xfrm>
          <a:off x="1714795" y="1978026"/>
          <a:ext cx="8128000" cy="168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11756828"/>
                    </a:ext>
                  </a:extLst>
                </a:gridCol>
              </a:tblGrid>
              <a:tr h="343490">
                <a:tc>
                  <a:txBody>
                    <a:bodyPr/>
                    <a:lstStyle/>
                    <a:p>
                      <a:r>
                        <a:rPr lang="en-US" dirty="0"/>
                        <a:t>This is 50%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6381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Generate 3D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031610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Add Clothes to 3D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42197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Add Skin Tone To 3D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7940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2BD2A31-1495-443B-8ED3-0D9B11306558}"/>
              </a:ext>
            </a:extLst>
          </p:cNvPr>
          <p:cNvGraphicFramePr>
            <a:graphicFrameLocks noGrp="1"/>
          </p:cNvGraphicFramePr>
          <p:nvPr/>
        </p:nvGraphicFramePr>
        <p:xfrm>
          <a:off x="1714795" y="3914713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26404682"/>
                    </a:ext>
                  </a:extLst>
                </a:gridCol>
              </a:tblGrid>
              <a:tr h="269412">
                <a:tc>
                  <a:txBody>
                    <a:bodyPr/>
                    <a:lstStyle/>
                    <a:p>
                      <a:r>
                        <a:rPr lang="en-US" dirty="0"/>
                        <a:t>For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Display 360 3D Model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8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 Animation to 3D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4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Convert to Mobile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9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44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356191" y="1317136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EF34F-7302-41CA-8E91-0F862D474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" y="1978025"/>
            <a:ext cx="4932288" cy="2612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DDD89-1383-48CF-98F0-065B1304B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74" y="1969268"/>
            <a:ext cx="4948820" cy="26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Completion of the Project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356191" y="132472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EDEDC-7DFC-40E1-9787-5B372689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86" y="1560340"/>
            <a:ext cx="3880510" cy="2015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CCB1A-5299-463F-8C5C-AFD46DB8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67" y="3647939"/>
            <a:ext cx="4060377" cy="2108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4E0390-3F84-4D49-8E62-6369D3085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4" y="1557067"/>
            <a:ext cx="3880511" cy="20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4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13E7F3-C4F6-4276-B4A3-9EDAA006C1BC}"/>
              </a:ext>
            </a:extLst>
          </p:cNvPr>
          <p:cNvSpPr/>
          <p:nvPr/>
        </p:nvSpPr>
        <p:spPr>
          <a:xfrm>
            <a:off x="1403499" y="2858610"/>
            <a:ext cx="9144000" cy="3392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7FF4EB-1455-4F92-80B6-D46503EF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49" y="3155261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IT17084796 |H.S.D.N </a:t>
            </a:r>
            <a:r>
              <a:rPr lang="en-US" sz="4000" b="1" dirty="0" err="1"/>
              <a:t>Gunasekara</a:t>
            </a:r>
            <a:endParaRPr lang="en-US" sz="40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51F98-691C-4D0E-ABDD-3CB583F6D2F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850D98E-DBDD-48DF-8901-4EA17D2D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756" y="-2"/>
            <a:ext cx="1649244" cy="1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207363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Future fashion trends prediction component &amp; AI powered chatbot with suggestions and recommendations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C0185F-AA0A-4C83-BF0F-79F11E2FC0D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16AB1-C24B-4D3F-8D90-686F92B6CF2F}"/>
              </a:ext>
            </a:extLst>
          </p:cNvPr>
          <p:cNvSpPr/>
          <p:nvPr/>
        </p:nvSpPr>
        <p:spPr>
          <a:xfrm>
            <a:off x="648586" y="1677474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646-1DAB-4005-A0AD-546EE2CB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objective : developing a smart ordering system for a clothing store while providing the ability to the users to fit-on the clothes virtually and pre order the desired clothes in an efficient way.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Suggest the most suitable clothing items</a:t>
            </a:r>
          </a:p>
          <a:p>
            <a:r>
              <a:rPr lang="en-US" dirty="0"/>
              <a:t>Provide virtual fit-on room facility </a:t>
            </a:r>
          </a:p>
          <a:p>
            <a:r>
              <a:rPr lang="en-US" dirty="0"/>
              <a:t>Provide assist of an intelligent bot</a:t>
            </a:r>
          </a:p>
          <a:p>
            <a:r>
              <a:rPr lang="en-US" dirty="0"/>
              <a:t>Generate future predictions on clothing items by analyzing customers’ purchasing data </a:t>
            </a:r>
          </a:p>
          <a:p>
            <a:r>
              <a:rPr lang="en-US" dirty="0"/>
              <a:t>Maintain a preferable stock to supply trending clothing items in applicable periods throughout the year. </a:t>
            </a:r>
          </a:p>
        </p:txBody>
      </p:sp>
    </p:spTree>
    <p:extLst>
      <p:ext uri="{BB962C8B-B14F-4D97-AF65-F5344CB8AC3E}">
        <p14:creationId xmlns:p14="http://schemas.microsoft.com/office/powerpoint/2010/main" val="2512261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E6C56D-35B9-4131-9D97-FB9E7E9E5F26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19D2FC-319A-49C0-94E8-3AE7DC33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to implement a prediction component for predicting future fashion trends?</a:t>
            </a:r>
          </a:p>
          <a:p>
            <a:pPr lvl="0"/>
            <a:endParaRPr lang="en-US" dirty="0"/>
          </a:p>
          <a:p>
            <a:r>
              <a:rPr lang="en-US" dirty="0"/>
              <a:t>How to implement an AI chatbot for assist customers?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to implement suggestions and recommendation features?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7D45AD-CB8C-4901-9AF9-119E9656F1CF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491FCB-33E2-4A0B-8F5D-2A465573BB43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06DE38-2FBD-4B6D-A623-3AA91F8F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 a feature for predict future fashion trends</a:t>
            </a:r>
          </a:p>
          <a:p>
            <a:pPr lvl="0"/>
            <a:r>
              <a:rPr lang="en-US" dirty="0"/>
              <a:t>Provide an AI chatbot assistant to the customer for cloth selection and purchase process</a:t>
            </a:r>
          </a:p>
          <a:p>
            <a:pPr lvl="0"/>
            <a:r>
              <a:rPr lang="en-US" dirty="0"/>
              <a:t>Commit an accurate predictive analysis results</a:t>
            </a:r>
          </a:p>
          <a:p>
            <a:pPr lvl="0"/>
            <a:r>
              <a:rPr lang="en-US" dirty="0"/>
              <a:t>Ensure the accuracy of chatbot assistant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A5E1A7-22FC-4FB5-BDBF-AED41D10798D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326AC2-527A-44DF-9252-286DF0BE55F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D304F2-B6CA-4C95-848A-0AC36368F6E1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A68390-267F-41CB-8CEB-2C0311D670A5}"/>
              </a:ext>
            </a:extLst>
          </p:cNvPr>
          <p:cNvSpPr/>
          <p:nvPr/>
        </p:nvSpPr>
        <p:spPr>
          <a:xfrm>
            <a:off x="648584" y="1345291"/>
            <a:ext cx="10845209" cy="476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25953-26D0-42B2-9C8F-ACD000BE2AB7}"/>
              </a:ext>
            </a:extLst>
          </p:cNvPr>
          <p:cNvSpPr txBox="1"/>
          <p:nvPr/>
        </p:nvSpPr>
        <p:spPr>
          <a:xfrm>
            <a:off x="1331738" y="2322618"/>
            <a:ext cx="11474546" cy="423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and data analysis</a:t>
            </a:r>
          </a:p>
          <a:p>
            <a:pPr marL="1200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 data and preprocessing the collected data set while omitting unwanted data.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Trained model using ML algorithm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supervised learning algorithm to train the module using collected data set.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demand prediction for existing and new clothing items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and contrast actual values and predicted values</a:t>
            </a: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4AC49-A316-4A93-82A9-3CA466CFE2A1}"/>
              </a:ext>
            </a:extLst>
          </p:cNvPr>
          <p:cNvSpPr/>
          <p:nvPr/>
        </p:nvSpPr>
        <p:spPr>
          <a:xfrm>
            <a:off x="1794611" y="1357669"/>
            <a:ext cx="8553157" cy="99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Future Fashion Trends Prediction Component</a:t>
            </a:r>
          </a:p>
        </p:txBody>
      </p:sp>
    </p:spTree>
    <p:extLst>
      <p:ext uri="{BB962C8B-B14F-4D97-AF65-F5344CB8AC3E}">
        <p14:creationId xmlns:p14="http://schemas.microsoft.com/office/powerpoint/2010/main" val="42794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1A841FB-21F5-4CF7-A130-E88F44FAC9C8}"/>
              </a:ext>
            </a:extLst>
          </p:cNvPr>
          <p:cNvSpPr/>
          <p:nvPr/>
        </p:nvSpPr>
        <p:spPr>
          <a:xfrm>
            <a:off x="1505244" y="1871979"/>
            <a:ext cx="8968739" cy="4079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FCCEAA7-5BBB-43FB-84A7-A05160E92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92305"/>
              </p:ext>
            </p:extLst>
          </p:nvPr>
        </p:nvGraphicFramePr>
        <p:xfrm>
          <a:off x="1917896" y="2791152"/>
          <a:ext cx="8968739" cy="160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A35B03D-6B9C-4F56-95E1-059017A5B27E}"/>
              </a:ext>
            </a:extLst>
          </p:cNvPr>
          <p:cNvSpPr txBox="1">
            <a:spLocks/>
          </p:cNvSpPr>
          <p:nvPr/>
        </p:nvSpPr>
        <p:spPr>
          <a:xfrm>
            <a:off x="386839" y="1158105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1978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F414B0-C28F-49D2-8373-1F5C96CD20DE}"/>
              </a:ext>
            </a:extLst>
          </p:cNvPr>
          <p:cNvSpPr/>
          <p:nvPr/>
        </p:nvSpPr>
        <p:spPr>
          <a:xfrm>
            <a:off x="673390" y="1337636"/>
            <a:ext cx="10845209" cy="4645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839AB-BC9B-42A0-B2B5-51F9C5F480B6}"/>
              </a:ext>
            </a:extLst>
          </p:cNvPr>
          <p:cNvSpPr txBox="1"/>
          <p:nvPr/>
        </p:nvSpPr>
        <p:spPr>
          <a:xfrm>
            <a:off x="1244003" y="2536810"/>
            <a:ext cx="1010862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the text-based user inputs and determine the user intention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Responds to the user with appropriate outputs</a:t>
            </a: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cloth suggestions</a:t>
            </a: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clothing items using the purchase records of past users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6D4B4-7669-4489-8BB8-2080D84DBC63}"/>
              </a:ext>
            </a:extLst>
          </p:cNvPr>
          <p:cNvSpPr/>
          <p:nvPr/>
        </p:nvSpPr>
        <p:spPr>
          <a:xfrm>
            <a:off x="1819415" y="1301659"/>
            <a:ext cx="8553157" cy="99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AI Chatbot Assistant</a:t>
            </a:r>
          </a:p>
        </p:txBody>
      </p:sp>
    </p:spTree>
    <p:extLst>
      <p:ext uri="{BB962C8B-B14F-4D97-AF65-F5344CB8AC3E}">
        <p14:creationId xmlns:p14="http://schemas.microsoft.com/office/powerpoint/2010/main" val="7892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619AF5-6C16-424B-BDD5-D8AAFF152092}"/>
              </a:ext>
            </a:extLst>
          </p:cNvPr>
          <p:cNvSpPr/>
          <p:nvPr/>
        </p:nvSpPr>
        <p:spPr>
          <a:xfrm>
            <a:off x="872197" y="1455894"/>
            <a:ext cx="10210803" cy="400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14AEB-96FE-48CA-8454-DF5D574E2B15}"/>
              </a:ext>
            </a:extLst>
          </p:cNvPr>
          <p:cNvSpPr txBox="1"/>
          <p:nvPr/>
        </p:nvSpPr>
        <p:spPr>
          <a:xfrm>
            <a:off x="189914" y="742020"/>
            <a:ext cx="10893086" cy="1383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090D428-F44E-44BD-8541-A3EAC8954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38327"/>
              </p:ext>
            </p:extLst>
          </p:nvPr>
        </p:nvGraphicFramePr>
        <p:xfrm>
          <a:off x="1036315" y="2401525"/>
          <a:ext cx="10119360" cy="205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CCF2FBB-DFBC-40F0-A678-4DFA59287551}"/>
              </a:ext>
            </a:extLst>
          </p:cNvPr>
          <p:cNvSpPr txBox="1">
            <a:spLocks/>
          </p:cNvSpPr>
          <p:nvPr/>
        </p:nvSpPr>
        <p:spPr>
          <a:xfrm>
            <a:off x="-218071" y="857899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0110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DFC900-B8AE-4B2A-90F3-AE283F5E1D1F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8B750-6655-4D6D-ADFE-F12E537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873" y="2930747"/>
            <a:ext cx="6151527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Completion of the Project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C1E398-D71D-4189-B8FC-E12AC21D334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B51922-D9CC-4ACC-9EF8-94980E54A65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DADDB-1FEC-44AB-8D9B-2D2B9CD9D218}"/>
              </a:ext>
            </a:extLst>
          </p:cNvPr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 prediction model for predict the sales count of a particular clothing item in a given month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FE20675-E90E-412C-85E4-4D787FE01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2620193"/>
            <a:ext cx="8094132" cy="3306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2A3ECC-2270-42E0-ABCB-6AF722726163}"/>
              </a:ext>
            </a:extLst>
          </p:cNvPr>
          <p:cNvSpPr/>
          <p:nvPr/>
        </p:nvSpPr>
        <p:spPr>
          <a:xfrm>
            <a:off x="1810042" y="1758859"/>
            <a:ext cx="8553157" cy="99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Admin Dashboard</a:t>
            </a:r>
          </a:p>
        </p:txBody>
      </p:sp>
    </p:spTree>
    <p:extLst>
      <p:ext uri="{BB962C8B-B14F-4D97-AF65-F5344CB8AC3E}">
        <p14:creationId xmlns:p14="http://schemas.microsoft.com/office/powerpoint/2010/main" val="26429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B51922-D9CC-4ACC-9EF8-94980E54A65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DADDB-1FEC-44AB-8D9B-2D2B9CD9D218}"/>
              </a:ext>
            </a:extLst>
          </p:cNvPr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A3ECC-2270-42E0-ABCB-6AF722726163}"/>
              </a:ext>
            </a:extLst>
          </p:cNvPr>
          <p:cNvSpPr/>
          <p:nvPr/>
        </p:nvSpPr>
        <p:spPr>
          <a:xfrm>
            <a:off x="1810042" y="711200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Sales Prediction UI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C5BECC1-EDB2-49B5-A676-9BF918D18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05" y="1591734"/>
            <a:ext cx="9192461" cy="42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57777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2166E4-34EF-484D-A857-C549F75CC24B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DFA7D-D6B2-40F8-8E89-4F59EA1E73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68" y="1690689"/>
            <a:ext cx="6621794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9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B51922-D9CC-4ACC-9EF8-94980E54A65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DADDB-1FEC-44AB-8D9B-2D2B9CD9D218}"/>
              </a:ext>
            </a:extLst>
          </p:cNvPr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A3ECC-2270-42E0-ABCB-6AF722726163}"/>
              </a:ext>
            </a:extLst>
          </p:cNvPr>
          <p:cNvSpPr/>
          <p:nvPr/>
        </p:nvSpPr>
        <p:spPr>
          <a:xfrm>
            <a:off x="1810042" y="711200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Sales Prediction Form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4514C63-C3BD-400F-9B17-1747362D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8" y="1727200"/>
            <a:ext cx="9443858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B51922-D9CC-4ACC-9EF8-94980E54A65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DADDB-1FEC-44AB-8D9B-2D2B9CD9D218}"/>
              </a:ext>
            </a:extLst>
          </p:cNvPr>
          <p:cNvSpPr/>
          <p:nvPr/>
        </p:nvSpPr>
        <p:spPr>
          <a:xfrm>
            <a:off x="684025" y="575733"/>
            <a:ext cx="10823944" cy="5571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A3ECC-2270-42E0-ABCB-6AF722726163}"/>
              </a:ext>
            </a:extLst>
          </p:cNvPr>
          <p:cNvSpPr/>
          <p:nvPr/>
        </p:nvSpPr>
        <p:spPr>
          <a:xfrm>
            <a:off x="1810042" y="711200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Predicted Result</a:t>
            </a:r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3EE35F4-E20E-4466-AA12-DB595FF0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1" y="1468407"/>
            <a:ext cx="10041149" cy="42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B51922-D9CC-4ACC-9EF8-94980E54A65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DADDB-1FEC-44AB-8D9B-2D2B9CD9D218}"/>
              </a:ext>
            </a:extLst>
          </p:cNvPr>
          <p:cNvSpPr/>
          <p:nvPr/>
        </p:nvSpPr>
        <p:spPr>
          <a:xfrm>
            <a:off x="684025" y="224287"/>
            <a:ext cx="10823944" cy="612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 the basic conversational model for AI chatbot assistant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ML model for suggest a clothing item</a:t>
            </a:r>
          </a:p>
          <a:p>
            <a:pPr lvl="1">
              <a:lnSpc>
                <a:spcPct val="150000"/>
              </a:lnSpc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907BB7-925F-4C8F-B198-0CE60D8A6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9" y="2398144"/>
            <a:ext cx="6469811" cy="37956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CDAFF8-16AC-47E2-8F32-B529D79F6774}"/>
              </a:ext>
            </a:extLst>
          </p:cNvPr>
          <p:cNvSpPr/>
          <p:nvPr/>
        </p:nvSpPr>
        <p:spPr>
          <a:xfrm>
            <a:off x="1502366" y="1545794"/>
            <a:ext cx="8571916" cy="880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AI chatbot conversation</a:t>
            </a:r>
          </a:p>
        </p:txBody>
      </p:sp>
    </p:spTree>
    <p:extLst>
      <p:ext uri="{BB962C8B-B14F-4D97-AF65-F5344CB8AC3E}">
        <p14:creationId xmlns:p14="http://schemas.microsoft.com/office/powerpoint/2010/main" val="13101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DFC900-B8AE-4B2A-90F3-AE283F5E1D1F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8B750-6655-4D6D-ADFE-F12E537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26" y="2645448"/>
            <a:ext cx="6151527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Demonstration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C1E398-D71D-4189-B8FC-E12AC21D334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702BE6-B156-430D-AA99-8AC15F33A3DF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381944-AB19-4944-8170-BB28A005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146362-9A5C-4364-9652-47C4054B2566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68FF101-3A7D-4E98-93EA-71E51A533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6269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F2239A-53CB-4187-A8BD-670D716AFF63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1FF10A-5533-46D4-9711-4BA49051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14" y="3193384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5591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532952-2E4F-494C-BD75-8EE177353DC8}"/>
              </a:ext>
            </a:extLst>
          </p:cNvPr>
          <p:cNvSpPr/>
          <p:nvPr/>
        </p:nvSpPr>
        <p:spPr>
          <a:xfrm>
            <a:off x="648586" y="2647507"/>
            <a:ext cx="10845209" cy="3529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51FBB9-C370-4BE2-8FE8-7754E338B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3009219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400" b="1" dirty="0"/>
              <a:t>IT18001808 | </a:t>
            </a:r>
            <a:r>
              <a:rPr lang="en-US" sz="4400" b="1" dirty="0" err="1"/>
              <a:t>S.W.P.N.M.Weerasinghe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EBF2A4-1CD3-48FD-BF75-C612D8ECF1BC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97D494E1-BEBD-4B20-947E-8C0D3F5FC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12" y="1"/>
            <a:ext cx="1877185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532952-2E4F-494C-BD75-8EE177353DC8}"/>
              </a:ext>
            </a:extLst>
          </p:cNvPr>
          <p:cNvSpPr/>
          <p:nvPr/>
        </p:nvSpPr>
        <p:spPr>
          <a:xfrm>
            <a:off x="648586" y="2647507"/>
            <a:ext cx="10845209" cy="3529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EBF2A4-1CD3-48FD-BF75-C612D8ECF1BC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6235FC-8A79-4F3E-BDCB-3319A11B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3009219"/>
            <a:ext cx="9144000" cy="1507363"/>
          </a:xfrm>
        </p:spPr>
        <p:txBody>
          <a:bodyPr anchor="t">
            <a:normAutofit fontScale="90000"/>
          </a:bodyPr>
          <a:lstStyle/>
          <a:p>
            <a:r>
              <a:rPr lang="en-US" sz="4400" b="1" dirty="0"/>
              <a:t>Suggest Best Matching Clothes Based on Skin tone and Body Measurements</a:t>
            </a:r>
            <a:br>
              <a:rPr lang="en-US" sz="4400" b="1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706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BFF51-BAB2-4B34-A5DE-7059434BDCFC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182173-DB02-4213-A8C8-D6150B79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capture Only the face?</a:t>
            </a:r>
          </a:p>
          <a:p>
            <a:r>
              <a:rPr lang="en-US" dirty="0"/>
              <a:t>How to identify customer skin tone?</a:t>
            </a:r>
          </a:p>
          <a:p>
            <a:r>
              <a:rPr lang="en-US" dirty="0"/>
              <a:t>When try to Identify skin tone, How to do that on low quality images?</a:t>
            </a:r>
          </a:p>
          <a:p>
            <a:r>
              <a:rPr lang="en-US" dirty="0"/>
              <a:t>How to categorized different skin tone variation?</a:t>
            </a:r>
          </a:p>
          <a:p>
            <a:r>
              <a:rPr lang="en-US" dirty="0"/>
              <a:t>How to suggest best matching dress color to identified skin tone?</a:t>
            </a:r>
          </a:p>
          <a:p>
            <a:r>
              <a:rPr lang="en-US" dirty="0"/>
              <a:t>How to suggest best matching clothes based on skin tone and body measurement?</a:t>
            </a:r>
          </a:p>
        </p:txBody>
      </p:sp>
    </p:spTree>
    <p:extLst>
      <p:ext uri="{BB962C8B-B14F-4D97-AF65-F5344CB8AC3E}">
        <p14:creationId xmlns:p14="http://schemas.microsoft.com/office/powerpoint/2010/main" val="29612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8331D9-7B1A-4B0A-9A1D-DC9B231D813F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80634D-E39A-406A-B975-CCCD82A9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Identify customer face</a:t>
            </a:r>
          </a:p>
          <a:p>
            <a:r>
              <a:rPr lang="en-US" dirty="0"/>
              <a:t>Identify skin tone accurately &amp; efficiently</a:t>
            </a:r>
          </a:p>
          <a:p>
            <a:r>
              <a:rPr lang="en-US" dirty="0"/>
              <a:t>Collect Customer Body measurements</a:t>
            </a:r>
          </a:p>
          <a:p>
            <a:r>
              <a:rPr lang="en-US" dirty="0"/>
              <a:t>Suggest matching dress color to the customer</a:t>
            </a:r>
          </a:p>
        </p:txBody>
      </p:sp>
    </p:spTree>
    <p:extLst>
      <p:ext uri="{BB962C8B-B14F-4D97-AF65-F5344CB8AC3E}">
        <p14:creationId xmlns:p14="http://schemas.microsoft.com/office/powerpoint/2010/main" val="940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97C606726EC479FC88EC913F2C582" ma:contentTypeVersion="10" ma:contentTypeDescription="Create a new document." ma:contentTypeScope="" ma:versionID="9e03b81fb48655e09e4b6cdb0b0e1481">
  <xsd:schema xmlns:xsd="http://www.w3.org/2001/XMLSchema" xmlns:xs="http://www.w3.org/2001/XMLSchema" xmlns:p="http://schemas.microsoft.com/office/2006/metadata/properties" xmlns:ns2="ddae9ed0-935d-4509-b8b2-ac916c765c34" xmlns:ns3="db72c12f-87a4-44ab-bbc5-4cc8306b158a" targetNamespace="http://schemas.microsoft.com/office/2006/metadata/properties" ma:root="true" ma:fieldsID="34fd417ddc30cd6d54848dbef0c78e6b" ns2:_="" ns3:_="">
    <xsd:import namespace="ddae9ed0-935d-4509-b8b2-ac916c765c34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e9ed0-935d-4509-b8b2-ac916c76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159D24-F90D-403B-B336-AD4DAD06E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ae9ed0-935d-4509-b8b2-ac916c765c34"/>
    <ds:schemaRef ds:uri="db72c12f-87a4-44ab-bbc5-4cc8306b1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35E3B4-7E9E-4D92-943D-1AF7B99C55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12F4F7-72BD-4A90-BE52-64B95D9C18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2149</Words>
  <Application>Microsoft Office PowerPoint</Application>
  <PresentationFormat>Widescreen</PresentationFormat>
  <Paragraphs>330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</vt:lpstr>
      <vt:lpstr>Office Theme</vt:lpstr>
      <vt:lpstr>Virtual Dressing Room: Smart approach to select and buy clothes</vt:lpstr>
      <vt:lpstr>Introduction</vt:lpstr>
      <vt:lpstr>Research Problem</vt:lpstr>
      <vt:lpstr>Research Objectives</vt:lpstr>
      <vt:lpstr>System Diagram</vt:lpstr>
      <vt:lpstr>IT18001808 | S.W.P.N.M.Weerasinghe </vt:lpstr>
      <vt:lpstr>Suggest Best Matching Clothes Based on Skin tone and Body Measurements </vt:lpstr>
      <vt:lpstr>Research Question</vt:lpstr>
      <vt:lpstr>Objectives</vt:lpstr>
      <vt:lpstr>PowerPoint Presentation</vt:lpstr>
      <vt:lpstr>System Diagram</vt:lpstr>
      <vt:lpstr>Functional Requirement</vt:lpstr>
      <vt:lpstr>Completion of The Project</vt:lpstr>
      <vt:lpstr>Completion of The Project</vt:lpstr>
      <vt:lpstr>IT18012866 | L.G.I Sathsara </vt:lpstr>
      <vt:lpstr>Render a Female 3D Model</vt:lpstr>
      <vt:lpstr>Research Question</vt:lpstr>
      <vt:lpstr>Objectives</vt:lpstr>
      <vt:lpstr>PowerPoint Presentation</vt:lpstr>
      <vt:lpstr>System Diagram</vt:lpstr>
      <vt:lpstr>Technologies</vt:lpstr>
      <vt:lpstr>Functional Requirement</vt:lpstr>
      <vt:lpstr>Screen Shots</vt:lpstr>
      <vt:lpstr>Screen Shots</vt:lpstr>
      <vt:lpstr>Completion of the Project</vt:lpstr>
      <vt:lpstr>IT18066944 | R.M.D.D Rajapaksha </vt:lpstr>
      <vt:lpstr>Render a Male 3D Model</vt:lpstr>
      <vt:lpstr>Research Question</vt:lpstr>
      <vt:lpstr>Objectives</vt:lpstr>
      <vt:lpstr>PowerPoint Presentation</vt:lpstr>
      <vt:lpstr>System Diagram</vt:lpstr>
      <vt:lpstr>Technologies</vt:lpstr>
      <vt:lpstr>Functional Requirement</vt:lpstr>
      <vt:lpstr>Non - Functional Requirement</vt:lpstr>
      <vt:lpstr>Completion of the Project</vt:lpstr>
      <vt:lpstr>Completion of the Project</vt:lpstr>
      <vt:lpstr>Completion of the Project</vt:lpstr>
      <vt:lpstr>IT17084796 |H.S.D.N Gunasekara</vt:lpstr>
      <vt:lpstr>Future fashion trends prediction component &amp; AI powered chatbot with suggestions and recommendations</vt:lpstr>
      <vt:lpstr>Research Question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Completion of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Demonstration</vt:lpstr>
      <vt:lpstr>References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IT18001808</dc:title>
  <dc:creator>Weerasinghe S.W.P.N.M. it18001808</dc:creator>
  <cp:lastModifiedBy>Rajapaksha R M D D it18066944</cp:lastModifiedBy>
  <cp:revision>230</cp:revision>
  <dcterms:created xsi:type="dcterms:W3CDTF">2021-03-05T15:07:12Z</dcterms:created>
  <dcterms:modified xsi:type="dcterms:W3CDTF">2021-07-05T07:24:05Z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0x0101009FA97C606726EC479FC88EC913F2C582</vt:lpwstr>
  </property>
</Properties>
</file>